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8" r:id="rId5"/>
    <p:sldId id="256" r:id="rId6"/>
    <p:sldId id="276" r:id="rId7"/>
    <p:sldId id="265" r:id="rId8"/>
    <p:sldId id="281" r:id="rId9"/>
    <p:sldId id="269" r:id="rId10"/>
    <p:sldId id="286" r:id="rId11"/>
    <p:sldId id="287" r:id="rId12"/>
    <p:sldId id="288" r:id="rId13"/>
    <p:sldId id="289" r:id="rId14"/>
    <p:sldId id="282" r:id="rId15"/>
    <p:sldId id="285" r:id="rId16"/>
    <p:sldId id="283" r:id="rId17"/>
    <p:sldId id="275" r:id="rId18"/>
    <p:sldId id="290" r:id="rId19"/>
    <p:sldId id="277"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54322CB-A36B-AEA7-BFCD-944FD1600D06}" name="IGOR ALMEIDA MARTINS DA SILVA" initials="IS" userId="S::igor.silva106@fatec.sp.gov.br::6eb85535-6b11-4875-9e99-8be4238faf4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4E17"/>
    <a:srgbClr val="2F5597"/>
    <a:srgbClr val="041452"/>
    <a:srgbClr val="006F9A"/>
    <a:srgbClr val="02729C"/>
    <a:srgbClr val="E07521"/>
    <a:srgbClr val="E06D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6" autoAdjust="0"/>
    <p:restoredTop sz="94660"/>
  </p:normalViewPr>
  <p:slideViewPr>
    <p:cSldViewPr snapToGrid="0">
      <p:cViewPr varScale="1">
        <p:scale>
          <a:sx n="162" d="100"/>
          <a:sy n="162" d="100"/>
        </p:scale>
        <p:origin x="88"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9BE99A-6A0A-437E-BD82-CCCAE1188A8F}"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pt-BR"/>
        </a:p>
      </dgm:t>
    </dgm:pt>
    <dgm:pt modelId="{389E5457-94D9-49D6-9169-4241D1BA2ECA}">
      <dgm:prSet/>
      <dgm:spPr>
        <a:solidFill>
          <a:srgbClr val="2F5597"/>
        </a:solidFill>
      </dgm:spPr>
      <dgm:t>
        <a:bodyPr/>
        <a:lstStyle/>
        <a:p>
          <a:r>
            <a:rPr lang="pt-BR" dirty="0"/>
            <a:t>Levantamento dos desperdícios e levantamento do VSM; </a:t>
          </a:r>
        </a:p>
      </dgm:t>
    </dgm:pt>
    <dgm:pt modelId="{F14F7F1F-5238-45D2-BED6-4C265456BEAD}" type="parTrans" cxnId="{627CA5AF-0D93-43DE-B631-DC6C1CD4DA85}">
      <dgm:prSet/>
      <dgm:spPr/>
      <dgm:t>
        <a:bodyPr/>
        <a:lstStyle/>
        <a:p>
          <a:endParaRPr lang="pt-BR"/>
        </a:p>
      </dgm:t>
    </dgm:pt>
    <dgm:pt modelId="{5DD639F0-E19E-4FDF-8C2A-A0D0FAFFC232}" type="sibTrans" cxnId="{627CA5AF-0D93-43DE-B631-DC6C1CD4DA85}">
      <dgm:prSet/>
      <dgm:spPr>
        <a:solidFill>
          <a:srgbClr val="CF4E17"/>
        </a:solidFill>
      </dgm:spPr>
      <dgm:t>
        <a:bodyPr/>
        <a:lstStyle/>
        <a:p>
          <a:endParaRPr lang="pt-BR"/>
        </a:p>
      </dgm:t>
    </dgm:pt>
    <dgm:pt modelId="{512B87A8-001F-41B6-94C1-8EB5D14119E7}">
      <dgm:prSet custT="1"/>
      <dgm:spPr>
        <a:solidFill>
          <a:srgbClr val="2F5597"/>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pt-BR" sz="1800" kern="1200">
              <a:solidFill>
                <a:prstClr val="white"/>
              </a:solidFill>
              <a:latin typeface="Calibri" panose="020F0502020204030204"/>
              <a:ea typeface="+mn-ea"/>
              <a:cs typeface="+mn-cs"/>
            </a:rPr>
            <a:t>Aplicação de automação em maquinas;</a:t>
          </a:r>
        </a:p>
      </dgm:t>
    </dgm:pt>
    <dgm:pt modelId="{6CCF7B8C-01E7-467A-A743-FE4796A1FEEB}" type="parTrans" cxnId="{C508E7D0-2D9F-4208-9B78-2F79CF9DF3FE}">
      <dgm:prSet/>
      <dgm:spPr/>
      <dgm:t>
        <a:bodyPr/>
        <a:lstStyle/>
        <a:p>
          <a:endParaRPr lang="pt-BR"/>
        </a:p>
      </dgm:t>
    </dgm:pt>
    <dgm:pt modelId="{74FFEF2B-19B6-4A49-8ECE-F1AFDE7AA495}" type="sibTrans" cxnId="{C508E7D0-2D9F-4208-9B78-2F79CF9DF3FE}">
      <dgm:prSet/>
      <dgm:spPr>
        <a:solidFill>
          <a:srgbClr val="CF4E17"/>
        </a:solidFill>
      </dgm:spPr>
      <dgm:t>
        <a:bodyPr/>
        <a:lstStyle/>
        <a:p>
          <a:endParaRPr lang="pt-BR"/>
        </a:p>
      </dgm:t>
    </dgm:pt>
    <dgm:pt modelId="{E4535453-48A6-4A50-847B-16F073BCE75F}">
      <dgm:prSet custT="1"/>
      <dgm:spPr>
        <a:solidFill>
          <a:srgbClr val="2F5597"/>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pt-BR" sz="1800" kern="1200" dirty="0">
              <a:solidFill>
                <a:prstClr val="white"/>
              </a:solidFill>
              <a:latin typeface="Calibri" panose="020F0502020204030204"/>
              <a:ea typeface="+mn-ea"/>
              <a:cs typeface="+mn-cs"/>
            </a:rPr>
            <a:t>Aplicação do </a:t>
          </a:r>
          <a:r>
            <a:rPr lang="pt-BR" sz="1800" kern="1200" dirty="0" err="1">
              <a:solidFill>
                <a:prstClr val="white"/>
              </a:solidFill>
              <a:latin typeface="Calibri" panose="020F0502020204030204"/>
              <a:ea typeface="+mn-ea"/>
              <a:cs typeface="+mn-cs"/>
            </a:rPr>
            <a:t>Kanban</a:t>
          </a:r>
          <a:r>
            <a:rPr lang="pt-BR" sz="1800" kern="1200" dirty="0">
              <a:solidFill>
                <a:prstClr val="white"/>
              </a:solidFill>
              <a:latin typeface="Calibri" panose="020F0502020204030204"/>
              <a:ea typeface="+mn-ea"/>
              <a:cs typeface="+mn-cs"/>
            </a:rPr>
            <a:t>;</a:t>
          </a:r>
        </a:p>
      </dgm:t>
    </dgm:pt>
    <dgm:pt modelId="{A5F1B140-1D78-4AD6-AEAA-85094BBE09D1}" type="parTrans" cxnId="{47E9C13E-0CE0-4442-B039-3D8AAA7673CD}">
      <dgm:prSet/>
      <dgm:spPr/>
      <dgm:t>
        <a:bodyPr/>
        <a:lstStyle/>
        <a:p>
          <a:endParaRPr lang="pt-BR"/>
        </a:p>
      </dgm:t>
    </dgm:pt>
    <dgm:pt modelId="{FEA3D7B9-0DA0-42EA-8DCA-5325BB4A9797}" type="sibTrans" cxnId="{47E9C13E-0CE0-4442-B039-3D8AAA7673CD}">
      <dgm:prSet/>
      <dgm:spPr>
        <a:solidFill>
          <a:srgbClr val="CF4E17"/>
        </a:solidFill>
      </dgm:spPr>
      <dgm:t>
        <a:bodyPr/>
        <a:lstStyle/>
        <a:p>
          <a:endParaRPr lang="pt-BR"/>
        </a:p>
      </dgm:t>
    </dgm:pt>
    <dgm:pt modelId="{1CB4A49C-F772-42B6-A7F8-1A35387C64DC}">
      <dgm:prSet custT="1"/>
      <dgm:spPr>
        <a:solidFill>
          <a:srgbClr val="2F5597"/>
        </a:solidFill>
        <a:ln w="12700" cap="flat" cmpd="sng" algn="ctr">
          <a:solidFill>
            <a:prstClr val="white">
              <a:hueOff val="0"/>
              <a:satOff val="0"/>
              <a:lumOff val="0"/>
              <a:alphaOff val="0"/>
            </a:prstClr>
          </a:solidFill>
          <a:prstDash val="solid"/>
          <a:miter lim="800000"/>
        </a:ln>
        <a:effectLs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pt-BR" sz="1800" kern="1200">
              <a:solidFill>
                <a:prstClr val="white"/>
              </a:solidFill>
              <a:latin typeface="Calibri" panose="020F0502020204030204"/>
              <a:ea typeface="+mn-ea"/>
              <a:cs typeface="+mn-cs"/>
            </a:rPr>
            <a:t>Remanejamento de funcionários e especialização em Setup e automação;</a:t>
          </a:r>
        </a:p>
      </dgm:t>
    </dgm:pt>
    <dgm:pt modelId="{15A07C30-BAC8-43C2-8213-068FDBAF4A56}" type="parTrans" cxnId="{029181CD-1B0A-4010-9DC3-F9385818CA01}">
      <dgm:prSet/>
      <dgm:spPr/>
      <dgm:t>
        <a:bodyPr/>
        <a:lstStyle/>
        <a:p>
          <a:endParaRPr lang="pt-BR"/>
        </a:p>
      </dgm:t>
    </dgm:pt>
    <dgm:pt modelId="{86ABFBB5-9EC4-4E29-BEC8-C0BF89A8A4A2}" type="sibTrans" cxnId="{029181CD-1B0A-4010-9DC3-F9385818CA01}">
      <dgm:prSet/>
      <dgm:spPr/>
      <dgm:t>
        <a:bodyPr/>
        <a:lstStyle/>
        <a:p>
          <a:endParaRPr lang="pt-BR"/>
        </a:p>
      </dgm:t>
    </dgm:pt>
    <dgm:pt modelId="{B517AB9A-A93D-4577-986D-EA48542AD2CE}" type="pres">
      <dgm:prSet presAssocID="{719BE99A-6A0A-437E-BD82-CCCAE1188A8F}" presName="Name0" presStyleCnt="0">
        <dgm:presLayoutVars>
          <dgm:dir/>
          <dgm:resizeHandles val="exact"/>
        </dgm:presLayoutVars>
      </dgm:prSet>
      <dgm:spPr/>
    </dgm:pt>
    <dgm:pt modelId="{E3DB7840-A575-4D19-B6CA-8C3FB2CFCAD8}" type="pres">
      <dgm:prSet presAssocID="{389E5457-94D9-49D6-9169-4241D1BA2ECA}" presName="node" presStyleLbl="node1" presStyleIdx="0" presStyleCnt="4">
        <dgm:presLayoutVars>
          <dgm:bulletEnabled val="1"/>
        </dgm:presLayoutVars>
      </dgm:prSet>
      <dgm:spPr/>
    </dgm:pt>
    <dgm:pt modelId="{90EACE47-6E5A-4B62-A308-CDC2384D6A14}" type="pres">
      <dgm:prSet presAssocID="{5DD639F0-E19E-4FDF-8C2A-A0D0FAFFC232}" presName="sibTrans" presStyleLbl="sibTrans2D1" presStyleIdx="0" presStyleCnt="3"/>
      <dgm:spPr/>
    </dgm:pt>
    <dgm:pt modelId="{08759BF5-B088-4AC1-ACB6-766BE019DECC}" type="pres">
      <dgm:prSet presAssocID="{5DD639F0-E19E-4FDF-8C2A-A0D0FAFFC232}" presName="connectorText" presStyleLbl="sibTrans2D1" presStyleIdx="0" presStyleCnt="3"/>
      <dgm:spPr/>
    </dgm:pt>
    <dgm:pt modelId="{9C3DD3A9-4993-45D1-AB09-19371261AE5B}" type="pres">
      <dgm:prSet presAssocID="{512B87A8-001F-41B6-94C1-8EB5D14119E7}" presName="node" presStyleLbl="node1" presStyleIdx="1" presStyleCnt="4">
        <dgm:presLayoutVars>
          <dgm:bulletEnabled val="1"/>
        </dgm:presLayoutVars>
      </dgm:prSet>
      <dgm:spPr>
        <a:xfrm>
          <a:off x="2920511" y="1310200"/>
          <a:ext cx="2082677" cy="1249606"/>
        </a:xfrm>
        <a:prstGeom prst="roundRect">
          <a:avLst>
            <a:gd name="adj" fmla="val 10000"/>
          </a:avLst>
        </a:prstGeom>
      </dgm:spPr>
    </dgm:pt>
    <dgm:pt modelId="{793B693F-410B-43C7-B519-F40ADC126C78}" type="pres">
      <dgm:prSet presAssocID="{74FFEF2B-19B6-4A49-8ECE-F1AFDE7AA495}" presName="sibTrans" presStyleLbl="sibTrans2D1" presStyleIdx="1" presStyleCnt="3"/>
      <dgm:spPr/>
    </dgm:pt>
    <dgm:pt modelId="{535C0BDF-B4B4-4764-AC8A-B72A651F6D90}" type="pres">
      <dgm:prSet presAssocID="{74FFEF2B-19B6-4A49-8ECE-F1AFDE7AA495}" presName="connectorText" presStyleLbl="sibTrans2D1" presStyleIdx="1" presStyleCnt="3"/>
      <dgm:spPr/>
    </dgm:pt>
    <dgm:pt modelId="{3DEA163A-A443-43C7-91D1-8D04F467D971}" type="pres">
      <dgm:prSet presAssocID="{E4535453-48A6-4A50-847B-16F073BCE75F}" presName="node" presStyleLbl="node1" presStyleIdx="2" presStyleCnt="4">
        <dgm:presLayoutVars>
          <dgm:bulletEnabled val="1"/>
        </dgm:presLayoutVars>
      </dgm:prSet>
      <dgm:spPr>
        <a:xfrm>
          <a:off x="5836260" y="1310200"/>
          <a:ext cx="2082677" cy="1249606"/>
        </a:xfrm>
        <a:prstGeom prst="roundRect">
          <a:avLst>
            <a:gd name="adj" fmla="val 10000"/>
          </a:avLst>
        </a:prstGeom>
      </dgm:spPr>
    </dgm:pt>
    <dgm:pt modelId="{9C690BF1-6359-4C91-A30D-80CB20EF7A93}" type="pres">
      <dgm:prSet presAssocID="{FEA3D7B9-0DA0-42EA-8DCA-5325BB4A9797}" presName="sibTrans" presStyleLbl="sibTrans2D1" presStyleIdx="2" presStyleCnt="3"/>
      <dgm:spPr/>
    </dgm:pt>
    <dgm:pt modelId="{00892E09-34E2-4787-9659-63A4E7D149CC}" type="pres">
      <dgm:prSet presAssocID="{FEA3D7B9-0DA0-42EA-8DCA-5325BB4A9797}" presName="connectorText" presStyleLbl="sibTrans2D1" presStyleIdx="2" presStyleCnt="3"/>
      <dgm:spPr/>
    </dgm:pt>
    <dgm:pt modelId="{A49E0B4F-CD85-4A74-87BD-AB6472CE0D7A}" type="pres">
      <dgm:prSet presAssocID="{1CB4A49C-F772-42B6-A7F8-1A35387C64DC}" presName="node" presStyleLbl="node1" presStyleIdx="3" presStyleCnt="4">
        <dgm:presLayoutVars>
          <dgm:bulletEnabled val="1"/>
        </dgm:presLayoutVars>
      </dgm:prSet>
      <dgm:spPr>
        <a:xfrm>
          <a:off x="8752009" y="1310200"/>
          <a:ext cx="2082677" cy="1249606"/>
        </a:xfrm>
        <a:prstGeom prst="roundRect">
          <a:avLst>
            <a:gd name="adj" fmla="val 10000"/>
          </a:avLst>
        </a:prstGeom>
      </dgm:spPr>
    </dgm:pt>
  </dgm:ptLst>
  <dgm:cxnLst>
    <dgm:cxn modelId="{42226B26-3A95-4345-85FF-F0624AE1F5E7}" type="presOf" srcId="{FEA3D7B9-0DA0-42EA-8DCA-5325BB4A9797}" destId="{00892E09-34E2-4787-9659-63A4E7D149CC}" srcOrd="1" destOrd="0" presId="urn:microsoft.com/office/officeart/2005/8/layout/process1"/>
    <dgm:cxn modelId="{F8582F2E-1253-4E47-8403-1272388E9C1E}" type="presOf" srcId="{719BE99A-6A0A-437E-BD82-CCCAE1188A8F}" destId="{B517AB9A-A93D-4577-986D-EA48542AD2CE}" srcOrd="0" destOrd="0" presId="urn:microsoft.com/office/officeart/2005/8/layout/process1"/>
    <dgm:cxn modelId="{E3199534-91FA-4996-A71E-E5428532EA4D}" type="presOf" srcId="{74FFEF2B-19B6-4A49-8ECE-F1AFDE7AA495}" destId="{793B693F-410B-43C7-B519-F40ADC126C78}" srcOrd="0" destOrd="0" presId="urn:microsoft.com/office/officeart/2005/8/layout/process1"/>
    <dgm:cxn modelId="{47E9C13E-0CE0-4442-B039-3D8AAA7673CD}" srcId="{719BE99A-6A0A-437E-BD82-CCCAE1188A8F}" destId="{E4535453-48A6-4A50-847B-16F073BCE75F}" srcOrd="2" destOrd="0" parTransId="{A5F1B140-1D78-4AD6-AEAA-85094BBE09D1}" sibTransId="{FEA3D7B9-0DA0-42EA-8DCA-5325BB4A9797}"/>
    <dgm:cxn modelId="{BBFBC551-32DE-491B-803D-643CEC05FBC3}" type="presOf" srcId="{E4535453-48A6-4A50-847B-16F073BCE75F}" destId="{3DEA163A-A443-43C7-91D1-8D04F467D971}" srcOrd="0" destOrd="0" presId="urn:microsoft.com/office/officeart/2005/8/layout/process1"/>
    <dgm:cxn modelId="{7AB34499-BEAD-456A-B543-899F6D5C7436}" type="presOf" srcId="{74FFEF2B-19B6-4A49-8ECE-F1AFDE7AA495}" destId="{535C0BDF-B4B4-4764-AC8A-B72A651F6D90}" srcOrd="1" destOrd="0" presId="urn:microsoft.com/office/officeart/2005/8/layout/process1"/>
    <dgm:cxn modelId="{052232AD-DE73-4DB8-859B-E5051DD799D8}" type="presOf" srcId="{1CB4A49C-F772-42B6-A7F8-1A35387C64DC}" destId="{A49E0B4F-CD85-4A74-87BD-AB6472CE0D7A}" srcOrd="0" destOrd="0" presId="urn:microsoft.com/office/officeart/2005/8/layout/process1"/>
    <dgm:cxn modelId="{627CA5AF-0D93-43DE-B631-DC6C1CD4DA85}" srcId="{719BE99A-6A0A-437E-BD82-CCCAE1188A8F}" destId="{389E5457-94D9-49D6-9169-4241D1BA2ECA}" srcOrd="0" destOrd="0" parTransId="{F14F7F1F-5238-45D2-BED6-4C265456BEAD}" sibTransId="{5DD639F0-E19E-4FDF-8C2A-A0D0FAFFC232}"/>
    <dgm:cxn modelId="{4E1D16C2-4B61-4705-8F88-8EC9679A5613}" type="presOf" srcId="{389E5457-94D9-49D6-9169-4241D1BA2ECA}" destId="{E3DB7840-A575-4D19-B6CA-8C3FB2CFCAD8}" srcOrd="0" destOrd="0" presId="urn:microsoft.com/office/officeart/2005/8/layout/process1"/>
    <dgm:cxn modelId="{267884C7-064D-4B42-A379-E4D9DD51BEA4}" type="presOf" srcId="{FEA3D7B9-0DA0-42EA-8DCA-5325BB4A9797}" destId="{9C690BF1-6359-4C91-A30D-80CB20EF7A93}" srcOrd="0" destOrd="0" presId="urn:microsoft.com/office/officeart/2005/8/layout/process1"/>
    <dgm:cxn modelId="{029181CD-1B0A-4010-9DC3-F9385818CA01}" srcId="{719BE99A-6A0A-437E-BD82-CCCAE1188A8F}" destId="{1CB4A49C-F772-42B6-A7F8-1A35387C64DC}" srcOrd="3" destOrd="0" parTransId="{15A07C30-BAC8-43C2-8213-068FDBAF4A56}" sibTransId="{86ABFBB5-9EC4-4E29-BEC8-C0BF89A8A4A2}"/>
    <dgm:cxn modelId="{C508E7D0-2D9F-4208-9B78-2F79CF9DF3FE}" srcId="{719BE99A-6A0A-437E-BD82-CCCAE1188A8F}" destId="{512B87A8-001F-41B6-94C1-8EB5D14119E7}" srcOrd="1" destOrd="0" parTransId="{6CCF7B8C-01E7-467A-A743-FE4796A1FEEB}" sibTransId="{74FFEF2B-19B6-4A49-8ECE-F1AFDE7AA495}"/>
    <dgm:cxn modelId="{822BC8E8-F41A-44A6-9AF1-10A53C9E244E}" type="presOf" srcId="{5DD639F0-E19E-4FDF-8C2A-A0D0FAFFC232}" destId="{08759BF5-B088-4AC1-ACB6-766BE019DECC}" srcOrd="1" destOrd="0" presId="urn:microsoft.com/office/officeart/2005/8/layout/process1"/>
    <dgm:cxn modelId="{9AA93BF8-3C16-4D50-873A-BFE82EDDFFE2}" type="presOf" srcId="{5DD639F0-E19E-4FDF-8C2A-A0D0FAFFC232}" destId="{90EACE47-6E5A-4B62-A308-CDC2384D6A14}" srcOrd="0" destOrd="0" presId="urn:microsoft.com/office/officeart/2005/8/layout/process1"/>
    <dgm:cxn modelId="{FA52B9F9-EFE1-461A-8911-E3378EDABCD4}" type="presOf" srcId="{512B87A8-001F-41B6-94C1-8EB5D14119E7}" destId="{9C3DD3A9-4993-45D1-AB09-19371261AE5B}" srcOrd="0" destOrd="0" presId="urn:microsoft.com/office/officeart/2005/8/layout/process1"/>
    <dgm:cxn modelId="{4058F0D9-80C1-4CA1-ACCC-100841C2C6D5}" type="presParOf" srcId="{B517AB9A-A93D-4577-986D-EA48542AD2CE}" destId="{E3DB7840-A575-4D19-B6CA-8C3FB2CFCAD8}" srcOrd="0" destOrd="0" presId="urn:microsoft.com/office/officeart/2005/8/layout/process1"/>
    <dgm:cxn modelId="{88C672DE-276E-40AC-8CD1-455C808F3B07}" type="presParOf" srcId="{B517AB9A-A93D-4577-986D-EA48542AD2CE}" destId="{90EACE47-6E5A-4B62-A308-CDC2384D6A14}" srcOrd="1" destOrd="0" presId="urn:microsoft.com/office/officeart/2005/8/layout/process1"/>
    <dgm:cxn modelId="{64214CFC-5BC1-4A71-B25D-2BA867390AB2}" type="presParOf" srcId="{90EACE47-6E5A-4B62-A308-CDC2384D6A14}" destId="{08759BF5-B088-4AC1-ACB6-766BE019DECC}" srcOrd="0" destOrd="0" presId="urn:microsoft.com/office/officeart/2005/8/layout/process1"/>
    <dgm:cxn modelId="{FC0F33AD-94D7-4F67-BEFC-39DE15E0FE45}" type="presParOf" srcId="{B517AB9A-A93D-4577-986D-EA48542AD2CE}" destId="{9C3DD3A9-4993-45D1-AB09-19371261AE5B}" srcOrd="2" destOrd="0" presId="urn:microsoft.com/office/officeart/2005/8/layout/process1"/>
    <dgm:cxn modelId="{289FF6CA-5876-41E6-B9EF-8AE04E783419}" type="presParOf" srcId="{B517AB9A-A93D-4577-986D-EA48542AD2CE}" destId="{793B693F-410B-43C7-B519-F40ADC126C78}" srcOrd="3" destOrd="0" presId="urn:microsoft.com/office/officeart/2005/8/layout/process1"/>
    <dgm:cxn modelId="{F29D66A7-D2D9-43E1-A28D-5DCF552AA97F}" type="presParOf" srcId="{793B693F-410B-43C7-B519-F40ADC126C78}" destId="{535C0BDF-B4B4-4764-AC8A-B72A651F6D90}" srcOrd="0" destOrd="0" presId="urn:microsoft.com/office/officeart/2005/8/layout/process1"/>
    <dgm:cxn modelId="{7D78FA88-79D6-400E-BF33-1736C641F380}" type="presParOf" srcId="{B517AB9A-A93D-4577-986D-EA48542AD2CE}" destId="{3DEA163A-A443-43C7-91D1-8D04F467D971}" srcOrd="4" destOrd="0" presId="urn:microsoft.com/office/officeart/2005/8/layout/process1"/>
    <dgm:cxn modelId="{573481C2-0499-497A-9C5A-F5EF44CDE338}" type="presParOf" srcId="{B517AB9A-A93D-4577-986D-EA48542AD2CE}" destId="{9C690BF1-6359-4C91-A30D-80CB20EF7A93}" srcOrd="5" destOrd="0" presId="urn:microsoft.com/office/officeart/2005/8/layout/process1"/>
    <dgm:cxn modelId="{A8CAAAEB-587B-4D3F-9A71-5009B936E579}" type="presParOf" srcId="{9C690BF1-6359-4C91-A30D-80CB20EF7A93}" destId="{00892E09-34E2-4787-9659-63A4E7D149CC}" srcOrd="0" destOrd="0" presId="urn:microsoft.com/office/officeart/2005/8/layout/process1"/>
    <dgm:cxn modelId="{9363BC15-B9CF-497E-B5A5-EF0A07268FB2}" type="presParOf" srcId="{B517AB9A-A93D-4577-986D-EA48542AD2CE}" destId="{A49E0B4F-CD85-4A74-87BD-AB6472CE0D7A}"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B7840-A575-4D19-B6CA-8C3FB2CFCAD8}">
      <dsp:nvSpPr>
        <dsp:cNvPr id="0" name=""/>
        <dsp:cNvSpPr/>
      </dsp:nvSpPr>
      <dsp:spPr>
        <a:xfrm>
          <a:off x="4763" y="1310200"/>
          <a:ext cx="2082677" cy="1249606"/>
        </a:xfrm>
        <a:prstGeom prst="roundRect">
          <a:avLst>
            <a:gd name="adj" fmla="val 10000"/>
          </a:avLst>
        </a:prstGeom>
        <a:solidFill>
          <a:srgbClr val="2F55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a:t>Levantamento dos desperdícios e levantamento do VSM; </a:t>
          </a:r>
        </a:p>
      </dsp:txBody>
      <dsp:txXfrm>
        <a:off x="41363" y="1346800"/>
        <a:ext cx="2009477" cy="1176406"/>
      </dsp:txXfrm>
    </dsp:sp>
    <dsp:sp modelId="{90EACE47-6E5A-4B62-A308-CDC2384D6A14}">
      <dsp:nvSpPr>
        <dsp:cNvPr id="0" name=""/>
        <dsp:cNvSpPr/>
      </dsp:nvSpPr>
      <dsp:spPr>
        <a:xfrm>
          <a:off x="2295708" y="1676751"/>
          <a:ext cx="441527" cy="516504"/>
        </a:xfrm>
        <a:prstGeom prst="rightArrow">
          <a:avLst>
            <a:gd name="adj1" fmla="val 60000"/>
            <a:gd name="adj2" fmla="val 50000"/>
          </a:avLst>
        </a:prstGeom>
        <a:solidFill>
          <a:srgbClr val="CF4E1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2295708" y="1780052"/>
        <a:ext cx="309069" cy="309902"/>
      </dsp:txXfrm>
    </dsp:sp>
    <dsp:sp modelId="{9C3DD3A9-4993-45D1-AB09-19371261AE5B}">
      <dsp:nvSpPr>
        <dsp:cNvPr id="0" name=""/>
        <dsp:cNvSpPr/>
      </dsp:nvSpPr>
      <dsp:spPr>
        <a:xfrm>
          <a:off x="2920511" y="1310200"/>
          <a:ext cx="2082677" cy="1249606"/>
        </a:xfrm>
        <a:prstGeom prst="roundRect">
          <a:avLst>
            <a:gd name="adj" fmla="val 10000"/>
          </a:avLst>
        </a:prstGeom>
        <a:solidFill>
          <a:srgbClr val="2F5597"/>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a:solidFill>
                <a:prstClr val="white"/>
              </a:solidFill>
              <a:latin typeface="Calibri" panose="020F0502020204030204"/>
              <a:ea typeface="+mn-ea"/>
              <a:cs typeface="+mn-cs"/>
            </a:rPr>
            <a:t>Aplicação de automação em maquinas;</a:t>
          </a:r>
        </a:p>
      </dsp:txBody>
      <dsp:txXfrm>
        <a:off x="2957111" y="1346800"/>
        <a:ext cx="2009477" cy="1176406"/>
      </dsp:txXfrm>
    </dsp:sp>
    <dsp:sp modelId="{793B693F-410B-43C7-B519-F40ADC126C78}">
      <dsp:nvSpPr>
        <dsp:cNvPr id="0" name=""/>
        <dsp:cNvSpPr/>
      </dsp:nvSpPr>
      <dsp:spPr>
        <a:xfrm>
          <a:off x="5211457" y="1676751"/>
          <a:ext cx="441527" cy="516504"/>
        </a:xfrm>
        <a:prstGeom prst="rightArrow">
          <a:avLst>
            <a:gd name="adj1" fmla="val 60000"/>
            <a:gd name="adj2" fmla="val 50000"/>
          </a:avLst>
        </a:prstGeom>
        <a:solidFill>
          <a:srgbClr val="CF4E1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5211457" y="1780052"/>
        <a:ext cx="309069" cy="309902"/>
      </dsp:txXfrm>
    </dsp:sp>
    <dsp:sp modelId="{3DEA163A-A443-43C7-91D1-8D04F467D971}">
      <dsp:nvSpPr>
        <dsp:cNvPr id="0" name=""/>
        <dsp:cNvSpPr/>
      </dsp:nvSpPr>
      <dsp:spPr>
        <a:xfrm>
          <a:off x="5836260" y="1310200"/>
          <a:ext cx="2082677" cy="1249606"/>
        </a:xfrm>
        <a:prstGeom prst="roundRect">
          <a:avLst>
            <a:gd name="adj" fmla="val 10000"/>
          </a:avLst>
        </a:prstGeom>
        <a:solidFill>
          <a:srgbClr val="2F5597"/>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a:solidFill>
                <a:prstClr val="white"/>
              </a:solidFill>
              <a:latin typeface="Calibri" panose="020F0502020204030204"/>
              <a:ea typeface="+mn-ea"/>
              <a:cs typeface="+mn-cs"/>
            </a:rPr>
            <a:t>Aplicação do </a:t>
          </a:r>
          <a:r>
            <a:rPr lang="pt-BR" sz="1800" kern="1200" dirty="0" err="1">
              <a:solidFill>
                <a:prstClr val="white"/>
              </a:solidFill>
              <a:latin typeface="Calibri" panose="020F0502020204030204"/>
              <a:ea typeface="+mn-ea"/>
              <a:cs typeface="+mn-cs"/>
            </a:rPr>
            <a:t>Kanban</a:t>
          </a:r>
          <a:r>
            <a:rPr lang="pt-BR" sz="1800" kern="1200" dirty="0">
              <a:solidFill>
                <a:prstClr val="white"/>
              </a:solidFill>
              <a:latin typeface="Calibri" panose="020F0502020204030204"/>
              <a:ea typeface="+mn-ea"/>
              <a:cs typeface="+mn-cs"/>
            </a:rPr>
            <a:t>;</a:t>
          </a:r>
        </a:p>
      </dsp:txBody>
      <dsp:txXfrm>
        <a:off x="5872860" y="1346800"/>
        <a:ext cx="2009477" cy="1176406"/>
      </dsp:txXfrm>
    </dsp:sp>
    <dsp:sp modelId="{9C690BF1-6359-4C91-A30D-80CB20EF7A93}">
      <dsp:nvSpPr>
        <dsp:cNvPr id="0" name=""/>
        <dsp:cNvSpPr/>
      </dsp:nvSpPr>
      <dsp:spPr>
        <a:xfrm>
          <a:off x="8127205" y="1676751"/>
          <a:ext cx="441527" cy="516504"/>
        </a:xfrm>
        <a:prstGeom prst="rightArrow">
          <a:avLst>
            <a:gd name="adj1" fmla="val 60000"/>
            <a:gd name="adj2" fmla="val 50000"/>
          </a:avLst>
        </a:prstGeom>
        <a:solidFill>
          <a:srgbClr val="CF4E1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8127205" y="1780052"/>
        <a:ext cx="309069" cy="309902"/>
      </dsp:txXfrm>
    </dsp:sp>
    <dsp:sp modelId="{A49E0B4F-CD85-4A74-87BD-AB6472CE0D7A}">
      <dsp:nvSpPr>
        <dsp:cNvPr id="0" name=""/>
        <dsp:cNvSpPr/>
      </dsp:nvSpPr>
      <dsp:spPr>
        <a:xfrm>
          <a:off x="8752009" y="1310200"/>
          <a:ext cx="2082677" cy="1249606"/>
        </a:xfrm>
        <a:prstGeom prst="roundRect">
          <a:avLst>
            <a:gd name="adj" fmla="val 10000"/>
          </a:avLst>
        </a:prstGeom>
        <a:solidFill>
          <a:srgbClr val="2F5597"/>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a:solidFill>
                <a:prstClr val="white"/>
              </a:solidFill>
              <a:latin typeface="Calibri" panose="020F0502020204030204"/>
              <a:ea typeface="+mn-ea"/>
              <a:cs typeface="+mn-cs"/>
            </a:rPr>
            <a:t>Remanejamento de funcionários e especialização em Setup e automação;</a:t>
          </a:r>
        </a:p>
      </dsp:txBody>
      <dsp:txXfrm>
        <a:off x="8788609" y="1346800"/>
        <a:ext cx="2009477" cy="117640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1B1208E0-1707-469E-B04A-4E94873DD14E}" type="datetimeFigureOut">
              <a:rPr lang="pt-BR" smtClean="0"/>
              <a:t>27/11/2023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A4AD87A-64EF-4C66-8ECC-7683C6E7A501}" type="slidenum">
              <a:rPr lang="pt-BR" smtClean="0"/>
              <a:t>‹nº›</a:t>
            </a:fld>
            <a:endParaRPr lang="pt-BR"/>
          </a:p>
        </p:txBody>
      </p:sp>
    </p:spTree>
    <p:extLst>
      <p:ext uri="{BB962C8B-B14F-4D97-AF65-F5344CB8AC3E}">
        <p14:creationId xmlns:p14="http://schemas.microsoft.com/office/powerpoint/2010/main" val="3338217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B1208E0-1707-469E-B04A-4E94873DD14E}" type="datetimeFigureOut">
              <a:rPr lang="pt-BR" smtClean="0"/>
              <a:t>27/11/2023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A4AD87A-64EF-4C66-8ECC-7683C6E7A501}" type="slidenum">
              <a:rPr lang="pt-BR" smtClean="0"/>
              <a:t>‹nº›</a:t>
            </a:fld>
            <a:endParaRPr lang="pt-BR"/>
          </a:p>
        </p:txBody>
      </p:sp>
    </p:spTree>
    <p:extLst>
      <p:ext uri="{BB962C8B-B14F-4D97-AF65-F5344CB8AC3E}">
        <p14:creationId xmlns:p14="http://schemas.microsoft.com/office/powerpoint/2010/main" val="2163323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B1208E0-1707-469E-B04A-4E94873DD14E}" type="datetimeFigureOut">
              <a:rPr lang="pt-BR" smtClean="0"/>
              <a:t>27/11/2023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A4AD87A-64EF-4C66-8ECC-7683C6E7A501}" type="slidenum">
              <a:rPr lang="pt-BR" smtClean="0"/>
              <a:t>‹nº›</a:t>
            </a:fld>
            <a:endParaRPr lang="pt-BR"/>
          </a:p>
        </p:txBody>
      </p:sp>
    </p:spTree>
    <p:extLst>
      <p:ext uri="{BB962C8B-B14F-4D97-AF65-F5344CB8AC3E}">
        <p14:creationId xmlns:p14="http://schemas.microsoft.com/office/powerpoint/2010/main" val="2109255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B1208E0-1707-469E-B04A-4E94873DD14E}" type="datetimeFigureOut">
              <a:rPr lang="pt-BR" smtClean="0"/>
              <a:t>27/11/2023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A4AD87A-64EF-4C66-8ECC-7683C6E7A501}" type="slidenum">
              <a:rPr lang="pt-BR" smtClean="0"/>
              <a:t>‹nº›</a:t>
            </a:fld>
            <a:endParaRPr lang="pt-BR"/>
          </a:p>
        </p:txBody>
      </p:sp>
    </p:spTree>
    <p:extLst>
      <p:ext uri="{BB962C8B-B14F-4D97-AF65-F5344CB8AC3E}">
        <p14:creationId xmlns:p14="http://schemas.microsoft.com/office/powerpoint/2010/main" val="378856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1B1208E0-1707-469E-B04A-4E94873DD14E}" type="datetimeFigureOut">
              <a:rPr lang="pt-BR" smtClean="0"/>
              <a:t>27/11/2023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A4AD87A-64EF-4C66-8ECC-7683C6E7A501}" type="slidenum">
              <a:rPr lang="pt-BR" smtClean="0"/>
              <a:t>‹nº›</a:t>
            </a:fld>
            <a:endParaRPr lang="pt-BR"/>
          </a:p>
        </p:txBody>
      </p:sp>
    </p:spTree>
    <p:extLst>
      <p:ext uri="{BB962C8B-B14F-4D97-AF65-F5344CB8AC3E}">
        <p14:creationId xmlns:p14="http://schemas.microsoft.com/office/powerpoint/2010/main" val="2886202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1B1208E0-1707-469E-B04A-4E94873DD14E}" type="datetimeFigureOut">
              <a:rPr lang="pt-BR" smtClean="0"/>
              <a:t>27/11/2023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A4AD87A-64EF-4C66-8ECC-7683C6E7A501}" type="slidenum">
              <a:rPr lang="pt-BR" smtClean="0"/>
              <a:t>‹nº›</a:t>
            </a:fld>
            <a:endParaRPr lang="pt-BR"/>
          </a:p>
        </p:txBody>
      </p:sp>
    </p:spTree>
    <p:extLst>
      <p:ext uri="{BB962C8B-B14F-4D97-AF65-F5344CB8AC3E}">
        <p14:creationId xmlns:p14="http://schemas.microsoft.com/office/powerpoint/2010/main" val="3346844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1B1208E0-1707-469E-B04A-4E94873DD14E}" type="datetimeFigureOut">
              <a:rPr lang="pt-BR" smtClean="0"/>
              <a:t>27/11/2023</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DA4AD87A-64EF-4C66-8ECC-7683C6E7A501}" type="slidenum">
              <a:rPr lang="pt-BR" smtClean="0"/>
              <a:t>‹nº›</a:t>
            </a:fld>
            <a:endParaRPr lang="pt-BR"/>
          </a:p>
        </p:txBody>
      </p:sp>
    </p:spTree>
    <p:extLst>
      <p:ext uri="{BB962C8B-B14F-4D97-AF65-F5344CB8AC3E}">
        <p14:creationId xmlns:p14="http://schemas.microsoft.com/office/powerpoint/2010/main" val="216558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1B1208E0-1707-469E-B04A-4E94873DD14E}" type="datetimeFigureOut">
              <a:rPr lang="pt-BR" smtClean="0"/>
              <a:t>27/11/2023</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DA4AD87A-64EF-4C66-8ECC-7683C6E7A501}" type="slidenum">
              <a:rPr lang="pt-BR" smtClean="0"/>
              <a:t>‹nº›</a:t>
            </a:fld>
            <a:endParaRPr lang="pt-BR"/>
          </a:p>
        </p:txBody>
      </p:sp>
    </p:spTree>
    <p:extLst>
      <p:ext uri="{BB962C8B-B14F-4D97-AF65-F5344CB8AC3E}">
        <p14:creationId xmlns:p14="http://schemas.microsoft.com/office/powerpoint/2010/main" val="1078083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B1208E0-1707-469E-B04A-4E94873DD14E}" type="datetimeFigureOut">
              <a:rPr lang="pt-BR" smtClean="0"/>
              <a:t>27/11/2023</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DA4AD87A-64EF-4C66-8ECC-7683C6E7A501}" type="slidenum">
              <a:rPr lang="pt-BR" smtClean="0"/>
              <a:t>‹nº›</a:t>
            </a:fld>
            <a:endParaRPr lang="pt-BR"/>
          </a:p>
        </p:txBody>
      </p:sp>
    </p:spTree>
    <p:extLst>
      <p:ext uri="{BB962C8B-B14F-4D97-AF65-F5344CB8AC3E}">
        <p14:creationId xmlns:p14="http://schemas.microsoft.com/office/powerpoint/2010/main" val="4093629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1B1208E0-1707-469E-B04A-4E94873DD14E}" type="datetimeFigureOut">
              <a:rPr lang="pt-BR" smtClean="0"/>
              <a:t>27/11/2023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A4AD87A-64EF-4C66-8ECC-7683C6E7A501}" type="slidenum">
              <a:rPr lang="pt-BR" smtClean="0"/>
              <a:t>‹nº›</a:t>
            </a:fld>
            <a:endParaRPr lang="pt-BR"/>
          </a:p>
        </p:txBody>
      </p:sp>
    </p:spTree>
    <p:extLst>
      <p:ext uri="{BB962C8B-B14F-4D97-AF65-F5344CB8AC3E}">
        <p14:creationId xmlns:p14="http://schemas.microsoft.com/office/powerpoint/2010/main" val="1713875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1B1208E0-1707-469E-B04A-4E94873DD14E}" type="datetimeFigureOut">
              <a:rPr lang="pt-BR" smtClean="0"/>
              <a:t>27/11/2023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A4AD87A-64EF-4C66-8ECC-7683C6E7A501}" type="slidenum">
              <a:rPr lang="pt-BR" smtClean="0"/>
              <a:t>‹nº›</a:t>
            </a:fld>
            <a:endParaRPr lang="pt-BR"/>
          </a:p>
        </p:txBody>
      </p:sp>
    </p:spTree>
    <p:extLst>
      <p:ext uri="{BB962C8B-B14F-4D97-AF65-F5344CB8AC3E}">
        <p14:creationId xmlns:p14="http://schemas.microsoft.com/office/powerpoint/2010/main" val="3081523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208E0-1707-469E-B04A-4E94873DD14E}" type="datetimeFigureOut">
              <a:rPr lang="pt-BR" smtClean="0"/>
              <a:t>27/11/2023</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4AD87A-64EF-4C66-8ECC-7683C6E7A501}" type="slidenum">
              <a:rPr lang="pt-BR" smtClean="0"/>
              <a:t>‹nº›</a:t>
            </a:fld>
            <a:endParaRPr lang="pt-BR"/>
          </a:p>
        </p:txBody>
      </p:sp>
    </p:spTree>
    <p:extLst>
      <p:ext uri="{BB962C8B-B14F-4D97-AF65-F5344CB8AC3E}">
        <p14:creationId xmlns:p14="http://schemas.microsoft.com/office/powerpoint/2010/main" val="325346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sv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20.gi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9.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9.jpe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jpeg"/><Relationship Id="rId7"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19.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250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8467725" cy="1038225"/>
          </a:xfrm>
        </p:spPr>
        <p:txBody>
          <a:bodyPr vert="horz" lIns="91440" tIns="45720" rIns="91440" bIns="45720" rtlCol="0" anchor="b">
            <a:noAutofit/>
          </a:bodyPr>
          <a:lstStyle/>
          <a:p>
            <a:r>
              <a:rPr lang="pt-BR" sz="5400" b="1" dirty="0" err="1">
                <a:solidFill>
                  <a:schemeClr val="accent5">
                    <a:lumMod val="75000"/>
                  </a:schemeClr>
                </a:solidFill>
                <a:latin typeface="Bahnschrift Light" panose="020B0502040204020203" pitchFamily="34" charset="0"/>
              </a:rPr>
              <a:t>Kanban</a:t>
            </a:r>
            <a:endParaRPr lang="pt-BR" sz="5400" b="1" dirty="0">
              <a:solidFill>
                <a:schemeClr val="accent5">
                  <a:lumMod val="75000"/>
                </a:schemeClr>
              </a:solidFill>
              <a:latin typeface="Bahnschrift Light" panose="020B0502040204020203" pitchFamily="34" charset="0"/>
            </a:endParaRPr>
          </a:p>
        </p:txBody>
      </p:sp>
      <p:sp>
        <p:nvSpPr>
          <p:cNvPr id="4" name="Retângulo 3">
            <a:extLst>
              <a:ext uri="{FF2B5EF4-FFF2-40B4-BE49-F238E27FC236}">
                <a16:creationId xmlns:a16="http://schemas.microsoft.com/office/drawing/2014/main" id="{B6D03652-D6D6-455D-AFF6-339E3AD69D33}"/>
              </a:ext>
            </a:extLst>
          </p:cNvPr>
          <p:cNvSpPr/>
          <p:nvPr/>
        </p:nvSpPr>
        <p:spPr>
          <a:xfrm>
            <a:off x="0" y="1038225"/>
            <a:ext cx="11677650" cy="113920"/>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pic>
        <p:nvPicPr>
          <p:cNvPr id="6" name="Picture 6" descr="FATEC SJC">
            <a:extLst>
              <a:ext uri="{FF2B5EF4-FFF2-40B4-BE49-F238E27FC236}">
                <a16:creationId xmlns:a16="http://schemas.microsoft.com/office/drawing/2014/main" id="{CE9E5DB4-DE3D-428F-B404-007CE5D82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0"/>
          <a:stretch/>
        </p:blipFill>
        <p:spPr bwMode="auto">
          <a:xfrm>
            <a:off x="28834" y="5971760"/>
            <a:ext cx="1000385" cy="87671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7">
            <a:extLst>
              <a:ext uri="{FF2B5EF4-FFF2-40B4-BE49-F238E27FC236}">
                <a16:creationId xmlns:a16="http://schemas.microsoft.com/office/drawing/2014/main" id="{B8CFB0F9-A04C-471F-B1BA-FD450DB82DA1}"/>
              </a:ext>
            </a:extLst>
          </p:cNvPr>
          <p:cNvSpPr/>
          <p:nvPr/>
        </p:nvSpPr>
        <p:spPr>
          <a:xfrm>
            <a:off x="2310262" y="6517481"/>
            <a:ext cx="9881738" cy="11392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pic>
        <p:nvPicPr>
          <p:cNvPr id="5" name="Picture 4" descr="Um logo com a letra A, com a cor laranja e azul, com uma visão mais voltada para industrial e fundo branco sólido, para a empresa alpha de consultoria em excelência de gestão de produção industrial, com maior qualidade de imagem">
            <a:extLst>
              <a:ext uri="{FF2B5EF4-FFF2-40B4-BE49-F238E27FC236}">
                <a16:creationId xmlns:a16="http://schemas.microsoft.com/office/drawing/2014/main" id="{F4546D94-71CD-42D4-B116-741A7D08A1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86" t="20247" r="20459" b="28346"/>
          <a:stretch/>
        </p:blipFill>
        <p:spPr bwMode="auto">
          <a:xfrm>
            <a:off x="11453363" y="6176963"/>
            <a:ext cx="738637" cy="681037"/>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0F29FC66-C478-BB9F-7B99-69DE2089C654}"/>
              </a:ext>
            </a:extLst>
          </p:cNvPr>
          <p:cNvSpPr>
            <a:spLocks noGrp="1"/>
          </p:cNvSpPr>
          <p:nvPr>
            <p:ph idx="1"/>
          </p:nvPr>
        </p:nvSpPr>
        <p:spPr>
          <a:xfrm>
            <a:off x="581025" y="1287580"/>
            <a:ext cx="7008495" cy="4570260"/>
          </a:xfrm>
        </p:spPr>
        <p:txBody>
          <a:bodyPr vert="horz" lIns="91440" tIns="45720" rIns="91440" bIns="45720" rtlCol="0" anchor="t">
            <a:noAutofit/>
          </a:bodyPr>
          <a:lstStyle/>
          <a:p>
            <a:pPr marL="0" indent="0" algn="just">
              <a:lnSpc>
                <a:spcPct val="100000"/>
              </a:lnSpc>
              <a:spcBef>
                <a:spcPct val="0"/>
              </a:spcBef>
              <a:buNone/>
            </a:pPr>
            <a:r>
              <a:rPr lang="pt-BR" dirty="0">
                <a:solidFill>
                  <a:schemeClr val="accent5">
                    <a:lumMod val="75000"/>
                  </a:schemeClr>
                </a:solidFill>
                <a:latin typeface="Bahnschrift Light" panose="020B0502040204020203" pitchFamily="34" charset="0"/>
                <a:ea typeface="+mj-ea"/>
                <a:cs typeface="+mj-cs"/>
              </a:rPr>
              <a:t>Possível Aplicação:</a:t>
            </a:r>
          </a:p>
          <a:p>
            <a:pPr algn="just">
              <a:lnSpc>
                <a:spcPct val="100000"/>
              </a:lnSpc>
              <a:spcBef>
                <a:spcPct val="0"/>
              </a:spcBef>
            </a:pPr>
            <a:r>
              <a:rPr lang="pt-BR" dirty="0">
                <a:solidFill>
                  <a:schemeClr val="accent5">
                    <a:lumMod val="75000"/>
                  </a:schemeClr>
                </a:solidFill>
                <a:latin typeface="Bahnschrift Light" panose="020B0502040204020203" pitchFamily="34" charset="0"/>
                <a:ea typeface="+mj-ea"/>
                <a:cs typeface="+mj-cs"/>
              </a:rPr>
              <a:t>Replicável para sensor de nível de cola na TEB.</a:t>
            </a:r>
          </a:p>
          <a:p>
            <a:pPr algn="just">
              <a:lnSpc>
                <a:spcPct val="100000"/>
              </a:lnSpc>
              <a:spcBef>
                <a:spcPct val="0"/>
              </a:spcBef>
            </a:pPr>
            <a:endParaRPr lang="pt-BR" dirty="0">
              <a:solidFill>
                <a:schemeClr val="accent5">
                  <a:lumMod val="75000"/>
                </a:schemeClr>
              </a:solidFill>
              <a:latin typeface="Bahnschrift Light" panose="020B0502040204020203" pitchFamily="34" charset="0"/>
              <a:ea typeface="+mj-ea"/>
              <a:cs typeface="+mj-cs"/>
            </a:endParaRPr>
          </a:p>
          <a:p>
            <a:pPr marL="0" indent="0" algn="just">
              <a:lnSpc>
                <a:spcPct val="100000"/>
              </a:lnSpc>
              <a:spcBef>
                <a:spcPct val="0"/>
              </a:spcBef>
              <a:buNone/>
            </a:pPr>
            <a:r>
              <a:rPr lang="pt-BR" dirty="0">
                <a:solidFill>
                  <a:schemeClr val="accent5">
                    <a:lumMod val="75000"/>
                  </a:schemeClr>
                </a:solidFill>
                <a:latin typeface="Bahnschrift Light" panose="020B0502040204020203" pitchFamily="34" charset="0"/>
              </a:rPr>
              <a:t>Outras abordagens:</a:t>
            </a:r>
          </a:p>
          <a:p>
            <a:pPr algn="just">
              <a:lnSpc>
                <a:spcPct val="100000"/>
              </a:lnSpc>
              <a:spcBef>
                <a:spcPct val="0"/>
              </a:spcBef>
            </a:pPr>
            <a:r>
              <a:rPr lang="pt-BR" dirty="0">
                <a:solidFill>
                  <a:schemeClr val="accent5">
                    <a:lumMod val="75000"/>
                  </a:schemeClr>
                </a:solidFill>
                <a:latin typeface="Bahnschrift Light" panose="020B0502040204020203" pitchFamily="34" charset="0"/>
              </a:rPr>
              <a:t>Sistema de visão computacional para medição de filtros;</a:t>
            </a:r>
          </a:p>
          <a:p>
            <a:pPr algn="just">
              <a:lnSpc>
                <a:spcPct val="100000"/>
              </a:lnSpc>
              <a:spcBef>
                <a:spcPct val="0"/>
              </a:spcBef>
            </a:pPr>
            <a:r>
              <a:rPr lang="pt-BR" dirty="0">
                <a:solidFill>
                  <a:schemeClr val="accent5">
                    <a:lumMod val="75000"/>
                  </a:schemeClr>
                </a:solidFill>
                <a:latin typeface="Bahnschrift Light" panose="020B0502040204020203" pitchFamily="34" charset="0"/>
              </a:rPr>
              <a:t>Aplicação de servo motores para autocalibrarão das facas na </a:t>
            </a:r>
            <a:r>
              <a:rPr lang="pt-BR" dirty="0" err="1">
                <a:solidFill>
                  <a:schemeClr val="accent5">
                    <a:lumMod val="75000"/>
                  </a:schemeClr>
                </a:solidFill>
                <a:latin typeface="Bahnschrift Light" panose="020B0502040204020203" pitchFamily="34" charset="0"/>
              </a:rPr>
              <a:t>plissadora</a:t>
            </a:r>
            <a:r>
              <a:rPr lang="pt-BR" dirty="0">
                <a:solidFill>
                  <a:schemeClr val="accent5">
                    <a:lumMod val="75000"/>
                  </a:schemeClr>
                </a:solidFill>
                <a:latin typeface="Bahnschrift Light" panose="020B0502040204020203" pitchFamily="34" charset="0"/>
              </a:rPr>
              <a:t>;</a:t>
            </a:r>
          </a:p>
          <a:p>
            <a:pPr algn="just">
              <a:lnSpc>
                <a:spcPct val="100000"/>
              </a:lnSpc>
              <a:spcBef>
                <a:spcPct val="0"/>
              </a:spcBef>
            </a:pPr>
            <a:endParaRPr lang="pt-BR" dirty="0">
              <a:solidFill>
                <a:schemeClr val="accent5">
                  <a:lumMod val="75000"/>
                </a:schemeClr>
              </a:solidFill>
              <a:latin typeface="Bahnschrift Light" panose="020B0502040204020203" pitchFamily="34" charset="0"/>
            </a:endParaRPr>
          </a:p>
          <a:p>
            <a:pPr algn="just">
              <a:lnSpc>
                <a:spcPct val="100000"/>
              </a:lnSpc>
              <a:spcBef>
                <a:spcPct val="0"/>
              </a:spcBef>
            </a:pPr>
            <a:endParaRPr lang="pt-BR" dirty="0">
              <a:solidFill>
                <a:schemeClr val="accent5">
                  <a:lumMod val="75000"/>
                </a:schemeClr>
              </a:solidFill>
              <a:latin typeface="Bahnschrift Light" panose="020B0502040204020203" pitchFamily="34" charset="0"/>
            </a:endParaRPr>
          </a:p>
          <a:p>
            <a:pPr marL="0" indent="0" algn="just">
              <a:lnSpc>
                <a:spcPct val="100000"/>
              </a:lnSpc>
              <a:spcBef>
                <a:spcPct val="0"/>
              </a:spcBef>
              <a:buNone/>
            </a:pPr>
            <a:endParaRPr lang="pt-BR" dirty="0">
              <a:solidFill>
                <a:schemeClr val="accent5">
                  <a:lumMod val="75000"/>
                </a:schemeClr>
              </a:solidFill>
              <a:latin typeface="Bahnschrift Light" panose="020B0502040204020203" pitchFamily="34" charset="0"/>
              <a:ea typeface="+mj-ea"/>
              <a:cs typeface="+mj-cs"/>
            </a:endParaRPr>
          </a:p>
          <a:p>
            <a:pPr lvl="1" algn="just"/>
            <a:endParaRPr lang="pt-BR" dirty="0"/>
          </a:p>
        </p:txBody>
      </p:sp>
      <p:pic>
        <p:nvPicPr>
          <p:cNvPr id="8" name="Imagem 7" descr="Gráfico&#10;&#10;Descrição gerada automaticamente com confiança média">
            <a:extLst>
              <a:ext uri="{FF2B5EF4-FFF2-40B4-BE49-F238E27FC236}">
                <a16:creationId xmlns:a16="http://schemas.microsoft.com/office/drawing/2014/main" id="{A651FDFD-EAC1-D5D4-840C-8C281A88B3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331260" y="2019970"/>
            <a:ext cx="3031203" cy="2175599"/>
          </a:xfrm>
          <a:prstGeom prst="rect">
            <a:avLst/>
          </a:prstGeom>
        </p:spPr>
      </p:pic>
      <p:pic>
        <p:nvPicPr>
          <p:cNvPr id="9" name="Imagem 8">
            <a:extLst>
              <a:ext uri="{FF2B5EF4-FFF2-40B4-BE49-F238E27FC236}">
                <a16:creationId xmlns:a16="http://schemas.microsoft.com/office/drawing/2014/main" id="{12E345FE-296A-2558-76DB-5CDE432DA563}"/>
              </a:ext>
            </a:extLst>
          </p:cNvPr>
          <p:cNvPicPr>
            <a:picLocks noChangeAspect="1"/>
          </p:cNvPicPr>
          <p:nvPr/>
        </p:nvPicPr>
        <p:blipFill rotWithShape="1">
          <a:blip r:embed="rId5">
            <a:extLst>
              <a:ext uri="{28A0092B-C50C-407E-A947-70E740481C1C}">
                <a14:useLocalDpi xmlns:a14="http://schemas.microsoft.com/office/drawing/2010/main" val="0"/>
              </a:ext>
            </a:extLst>
          </a:blip>
          <a:srcRect l="34165" t="58650" r="52466" b="19926"/>
          <a:stretch/>
        </p:blipFill>
        <p:spPr>
          <a:xfrm>
            <a:off x="10104203" y="1592168"/>
            <a:ext cx="1506772" cy="1156914"/>
          </a:xfrm>
          <a:prstGeom prst="rect">
            <a:avLst/>
          </a:prstGeom>
        </p:spPr>
      </p:pic>
    </p:spTree>
    <p:extLst>
      <p:ext uri="{BB962C8B-B14F-4D97-AF65-F5344CB8AC3E}">
        <p14:creationId xmlns:p14="http://schemas.microsoft.com/office/powerpoint/2010/main" val="201770288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208" y="-14487"/>
            <a:ext cx="8467725" cy="862848"/>
          </a:xfrm>
        </p:spPr>
        <p:txBody>
          <a:bodyPr vert="horz" lIns="91440" tIns="45720" rIns="91440" bIns="45720" rtlCol="0" anchor="b">
            <a:noAutofit/>
          </a:bodyPr>
          <a:lstStyle/>
          <a:p>
            <a:r>
              <a:rPr lang="pt-BR" sz="4800" b="1" dirty="0">
                <a:solidFill>
                  <a:schemeClr val="accent5">
                    <a:lumMod val="75000"/>
                  </a:schemeClr>
                </a:solidFill>
                <a:latin typeface="Bahnschrift Light" panose="020B0502040204020203" pitchFamily="34" charset="0"/>
              </a:rPr>
              <a:t>Plano de melhoria</a:t>
            </a:r>
          </a:p>
        </p:txBody>
      </p:sp>
      <p:sp>
        <p:nvSpPr>
          <p:cNvPr id="4" name="Retângulo 3">
            <a:extLst>
              <a:ext uri="{FF2B5EF4-FFF2-40B4-BE49-F238E27FC236}">
                <a16:creationId xmlns:a16="http://schemas.microsoft.com/office/drawing/2014/main" id="{B6D03652-D6D6-455D-AFF6-339E3AD69D33}"/>
              </a:ext>
            </a:extLst>
          </p:cNvPr>
          <p:cNvSpPr/>
          <p:nvPr/>
        </p:nvSpPr>
        <p:spPr>
          <a:xfrm>
            <a:off x="263472" y="0"/>
            <a:ext cx="131736" cy="4820134"/>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sp>
        <p:nvSpPr>
          <p:cNvPr id="7" name="Retângulo 7">
            <a:extLst>
              <a:ext uri="{FF2B5EF4-FFF2-40B4-BE49-F238E27FC236}">
                <a16:creationId xmlns:a16="http://schemas.microsoft.com/office/drawing/2014/main" id="{B8CFB0F9-A04C-471F-B1BA-FD450DB82DA1}"/>
              </a:ext>
            </a:extLst>
          </p:cNvPr>
          <p:cNvSpPr/>
          <p:nvPr/>
        </p:nvSpPr>
        <p:spPr>
          <a:xfrm rot="5400000">
            <a:off x="9771872" y="4838161"/>
            <a:ext cx="3942077" cy="10776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pic>
        <p:nvPicPr>
          <p:cNvPr id="6" name="Imagem 5">
            <a:extLst>
              <a:ext uri="{FF2B5EF4-FFF2-40B4-BE49-F238E27FC236}">
                <a16:creationId xmlns:a16="http://schemas.microsoft.com/office/drawing/2014/main" id="{8D0BB871-0AB5-42E9-8B18-BE4E1F66F8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8409" t="73180" r="34938"/>
          <a:stretch/>
        </p:blipFill>
        <p:spPr>
          <a:xfrm>
            <a:off x="3245905" y="4142075"/>
            <a:ext cx="420372" cy="1090294"/>
          </a:xfrm>
          <a:prstGeom prst="rect">
            <a:avLst/>
          </a:prstGeom>
        </p:spPr>
      </p:pic>
      <p:sp>
        <p:nvSpPr>
          <p:cNvPr id="10" name="Espaço Reservado para Conteúdo 2">
            <a:extLst>
              <a:ext uri="{FF2B5EF4-FFF2-40B4-BE49-F238E27FC236}">
                <a16:creationId xmlns:a16="http://schemas.microsoft.com/office/drawing/2014/main" id="{E8D8E6BB-D111-4348-AEF6-1CE465690C3C}"/>
              </a:ext>
            </a:extLst>
          </p:cNvPr>
          <p:cNvSpPr txBox="1">
            <a:spLocks/>
          </p:cNvSpPr>
          <p:nvPr/>
        </p:nvSpPr>
        <p:spPr>
          <a:xfrm>
            <a:off x="618981" y="1115158"/>
            <a:ext cx="10515600" cy="300928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ct val="0"/>
              </a:spcBef>
              <a:buNone/>
            </a:pPr>
            <a:r>
              <a:rPr lang="pt-BR" dirty="0">
                <a:solidFill>
                  <a:schemeClr val="accent5">
                    <a:lumMod val="75000"/>
                  </a:schemeClr>
                </a:solidFill>
                <a:latin typeface="Bahnschrift Light" panose="020B0502040204020203" pitchFamily="34" charset="0"/>
                <a:ea typeface="+mj-ea"/>
                <a:cs typeface="+mj-cs"/>
              </a:rPr>
              <a:t>	Na situação em que o operador da </a:t>
            </a:r>
            <a:r>
              <a:rPr lang="pt-BR" dirty="0" err="1">
                <a:solidFill>
                  <a:schemeClr val="accent5">
                    <a:lumMod val="75000"/>
                  </a:schemeClr>
                </a:solidFill>
                <a:latin typeface="Bahnschrift Light" panose="020B0502040204020203" pitchFamily="34" charset="0"/>
                <a:ea typeface="+mj-ea"/>
                <a:cs typeface="+mj-cs"/>
              </a:rPr>
              <a:t>plissadora</a:t>
            </a:r>
            <a:r>
              <a:rPr lang="pt-BR" dirty="0">
                <a:solidFill>
                  <a:schemeClr val="accent5">
                    <a:lumMod val="75000"/>
                  </a:schemeClr>
                </a:solidFill>
                <a:latin typeface="Bahnschrift Light" panose="020B0502040204020203" pitchFamily="34" charset="0"/>
                <a:ea typeface="+mj-ea"/>
                <a:cs typeface="+mj-cs"/>
              </a:rPr>
              <a:t> fica ocioso em certos momentos, ele poderá desempenhar o papel de facilitador. Portanto, o plano consiste em designar um operador especializado em configurações (setup) como o facilitador, visando aprimorar a eficiência da máquina por meio de repetição, além de possibilitar a automação tanto da </a:t>
            </a:r>
            <a:r>
              <a:rPr lang="pt-BR" dirty="0" err="1">
                <a:solidFill>
                  <a:schemeClr val="accent5">
                    <a:lumMod val="75000"/>
                  </a:schemeClr>
                </a:solidFill>
                <a:latin typeface="Bahnschrift Light" panose="020B0502040204020203" pitchFamily="34" charset="0"/>
                <a:ea typeface="+mj-ea"/>
                <a:cs typeface="+mj-cs"/>
              </a:rPr>
              <a:t>plissadora</a:t>
            </a:r>
            <a:r>
              <a:rPr lang="pt-BR" dirty="0">
                <a:solidFill>
                  <a:schemeClr val="accent5">
                    <a:lumMod val="75000"/>
                  </a:schemeClr>
                </a:solidFill>
                <a:latin typeface="Bahnschrift Light" panose="020B0502040204020203" pitchFamily="34" charset="0"/>
                <a:ea typeface="+mj-ea"/>
                <a:cs typeface="+mj-cs"/>
              </a:rPr>
              <a:t> quanto da TEB. </a:t>
            </a:r>
          </a:p>
          <a:p>
            <a:pPr lvl="1"/>
            <a:endParaRPr lang="pt-BR" dirty="0"/>
          </a:p>
        </p:txBody>
      </p:sp>
      <p:pic>
        <p:nvPicPr>
          <p:cNvPr id="11" name="Imagem 10">
            <a:extLst>
              <a:ext uri="{FF2B5EF4-FFF2-40B4-BE49-F238E27FC236}">
                <a16:creationId xmlns:a16="http://schemas.microsoft.com/office/drawing/2014/main" id="{AE1F5379-D19C-462A-B8A0-C7BE59017657}"/>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93328" y="4525876"/>
            <a:ext cx="1090294" cy="1090294"/>
          </a:xfrm>
          <a:prstGeom prst="rect">
            <a:avLst/>
          </a:prstGeom>
        </p:spPr>
      </p:pic>
      <p:pic>
        <p:nvPicPr>
          <p:cNvPr id="12" name="Imagem 11">
            <a:extLst>
              <a:ext uri="{FF2B5EF4-FFF2-40B4-BE49-F238E27FC236}">
                <a16:creationId xmlns:a16="http://schemas.microsoft.com/office/drawing/2014/main" id="{BF5B1E0B-FE72-47ED-BD6F-1EA7382B1AE0}"/>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49688" y="4392063"/>
            <a:ext cx="1357920" cy="1357920"/>
          </a:xfrm>
          <a:prstGeom prst="rect">
            <a:avLst/>
          </a:prstGeom>
        </p:spPr>
      </p:pic>
      <p:pic>
        <p:nvPicPr>
          <p:cNvPr id="13" name="Imagem 12">
            <a:extLst>
              <a:ext uri="{FF2B5EF4-FFF2-40B4-BE49-F238E27FC236}">
                <a16:creationId xmlns:a16="http://schemas.microsoft.com/office/drawing/2014/main" id="{37ACFEA3-C67A-4F94-8C73-D2B1C540EDB7}"/>
              </a:ext>
            </a:extLst>
          </p:cNvPr>
          <p:cNvPicPr>
            <a:picLocks noChangeAspect="1"/>
          </p:cNvPicPr>
          <p:nvPr/>
        </p:nvPicPr>
        <p:blipFill rotWithShape="1">
          <a:blip r:embed="rId5">
            <a:extLst>
              <a:ext uri="{28A0092B-C50C-407E-A947-70E740481C1C}">
                <a14:useLocalDpi xmlns:a14="http://schemas.microsoft.com/office/drawing/2010/main" val="0"/>
              </a:ext>
            </a:extLst>
          </a:blip>
          <a:srcRect l="19716" t="53834" r="52874" b="27200"/>
          <a:stretch/>
        </p:blipFill>
        <p:spPr>
          <a:xfrm>
            <a:off x="2420021" y="5250007"/>
            <a:ext cx="2209049" cy="732327"/>
          </a:xfrm>
          <a:prstGeom prst="rect">
            <a:avLst/>
          </a:prstGeom>
        </p:spPr>
      </p:pic>
      <p:sp>
        <p:nvSpPr>
          <p:cNvPr id="14" name="Seta: Entalhada para a Direita 13">
            <a:extLst>
              <a:ext uri="{FF2B5EF4-FFF2-40B4-BE49-F238E27FC236}">
                <a16:creationId xmlns:a16="http://schemas.microsoft.com/office/drawing/2014/main" id="{200DE93C-97D7-4716-88AF-1081944ADF8D}"/>
              </a:ext>
            </a:extLst>
          </p:cNvPr>
          <p:cNvSpPr/>
          <p:nvPr/>
        </p:nvSpPr>
        <p:spPr>
          <a:xfrm>
            <a:off x="5364429" y="4724260"/>
            <a:ext cx="964733" cy="693527"/>
          </a:xfrm>
          <a:prstGeom prst="notchedRightArrow">
            <a:avLst/>
          </a:prstGeom>
          <a:solidFill>
            <a:srgbClr val="CF4E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25719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8467725" cy="1038225"/>
          </a:xfrm>
        </p:spPr>
        <p:txBody>
          <a:bodyPr vert="horz" lIns="91440" tIns="45720" rIns="91440" bIns="45720" rtlCol="0" anchor="b">
            <a:noAutofit/>
          </a:bodyPr>
          <a:lstStyle/>
          <a:p>
            <a:r>
              <a:rPr lang="pt-BR" sz="5400" b="1" dirty="0">
                <a:solidFill>
                  <a:schemeClr val="accent5">
                    <a:lumMod val="75000"/>
                  </a:schemeClr>
                </a:solidFill>
                <a:latin typeface="Bahnschrift Light" panose="020B0502040204020203" pitchFamily="34" charset="0"/>
              </a:rPr>
              <a:t>Avaliação das linhas</a:t>
            </a:r>
          </a:p>
        </p:txBody>
      </p:sp>
      <p:sp>
        <p:nvSpPr>
          <p:cNvPr id="4" name="Retângulo 3">
            <a:extLst>
              <a:ext uri="{FF2B5EF4-FFF2-40B4-BE49-F238E27FC236}">
                <a16:creationId xmlns:a16="http://schemas.microsoft.com/office/drawing/2014/main" id="{B6D03652-D6D6-455D-AFF6-339E3AD69D33}"/>
              </a:ext>
            </a:extLst>
          </p:cNvPr>
          <p:cNvSpPr/>
          <p:nvPr/>
        </p:nvSpPr>
        <p:spPr>
          <a:xfrm>
            <a:off x="0" y="1038225"/>
            <a:ext cx="11677650" cy="113920"/>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pic>
        <p:nvPicPr>
          <p:cNvPr id="6" name="Picture 6" descr="FATEC SJC">
            <a:extLst>
              <a:ext uri="{FF2B5EF4-FFF2-40B4-BE49-F238E27FC236}">
                <a16:creationId xmlns:a16="http://schemas.microsoft.com/office/drawing/2014/main" id="{CE9E5DB4-DE3D-428F-B404-007CE5D82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0"/>
          <a:stretch/>
        </p:blipFill>
        <p:spPr bwMode="auto">
          <a:xfrm>
            <a:off x="28834" y="5971760"/>
            <a:ext cx="1000385" cy="87671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7">
            <a:extLst>
              <a:ext uri="{FF2B5EF4-FFF2-40B4-BE49-F238E27FC236}">
                <a16:creationId xmlns:a16="http://schemas.microsoft.com/office/drawing/2014/main" id="{B8CFB0F9-A04C-471F-B1BA-FD450DB82DA1}"/>
              </a:ext>
            </a:extLst>
          </p:cNvPr>
          <p:cNvSpPr/>
          <p:nvPr/>
        </p:nvSpPr>
        <p:spPr>
          <a:xfrm>
            <a:off x="2310262" y="6517481"/>
            <a:ext cx="9881738" cy="11392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pic>
        <p:nvPicPr>
          <p:cNvPr id="5" name="Picture 4" descr="Um logo com a letra A, com a cor laranja e azul, com uma visão mais voltada para industrial e fundo branco sólido, para a empresa alpha de consultoria em excelência de gestão de produção industrial, com maior qualidade de imagem">
            <a:extLst>
              <a:ext uri="{FF2B5EF4-FFF2-40B4-BE49-F238E27FC236}">
                <a16:creationId xmlns:a16="http://schemas.microsoft.com/office/drawing/2014/main" id="{F4546D94-71CD-42D4-B116-741A7D08A1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86" t="20247" r="20459" b="28346"/>
          <a:stretch/>
        </p:blipFill>
        <p:spPr bwMode="auto">
          <a:xfrm>
            <a:off x="11453363" y="6176963"/>
            <a:ext cx="738637" cy="68103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F339813C-5056-71D5-8C0D-E0D37665C3D2}"/>
              </a:ext>
            </a:extLst>
          </p:cNvPr>
          <p:cNvPicPr>
            <a:picLocks noChangeAspect="1"/>
          </p:cNvPicPr>
          <p:nvPr/>
        </p:nvPicPr>
        <p:blipFill>
          <a:blip r:embed="rId4"/>
          <a:stretch>
            <a:fillRect/>
          </a:stretch>
        </p:blipFill>
        <p:spPr>
          <a:xfrm>
            <a:off x="6983271" y="2341159"/>
            <a:ext cx="4645444" cy="3082074"/>
          </a:xfrm>
          <a:prstGeom prst="rect">
            <a:avLst/>
          </a:prstGeom>
        </p:spPr>
      </p:pic>
      <p:sp>
        <p:nvSpPr>
          <p:cNvPr id="3" name="Espaço Reservado para Conteúdo 2">
            <a:extLst>
              <a:ext uri="{FF2B5EF4-FFF2-40B4-BE49-F238E27FC236}">
                <a16:creationId xmlns:a16="http://schemas.microsoft.com/office/drawing/2014/main" id="{EFE9FFE8-77D9-D359-D85B-6A4B63A7D902}"/>
              </a:ext>
            </a:extLst>
          </p:cNvPr>
          <p:cNvSpPr>
            <a:spLocks noGrp="1"/>
          </p:cNvSpPr>
          <p:nvPr>
            <p:ph idx="1"/>
          </p:nvPr>
        </p:nvSpPr>
        <p:spPr>
          <a:xfrm>
            <a:off x="563285" y="1641001"/>
            <a:ext cx="6260298" cy="3082074"/>
          </a:xfrm>
        </p:spPr>
        <p:txBody>
          <a:bodyPr vert="horz" lIns="91440" tIns="45720" rIns="91440" bIns="45720" rtlCol="0" anchor="t">
            <a:noAutofit/>
          </a:bodyPr>
          <a:lstStyle/>
          <a:p>
            <a:pPr marL="0" indent="0" algn="just">
              <a:lnSpc>
                <a:spcPct val="100000"/>
              </a:lnSpc>
              <a:spcBef>
                <a:spcPct val="0"/>
              </a:spcBef>
              <a:buNone/>
            </a:pPr>
            <a:r>
              <a:rPr lang="pt-BR" sz="2400" dirty="0">
                <a:solidFill>
                  <a:schemeClr val="accent5">
                    <a:lumMod val="75000"/>
                  </a:schemeClr>
                </a:solidFill>
                <a:latin typeface="Bahnschrift Light" panose="020B0502040204020203" pitchFamily="34" charset="0"/>
                <a:ea typeface="+mj-ea"/>
                <a:cs typeface="+mj-cs"/>
              </a:rPr>
              <a:t>	Na visita identificamos uma ociosidade de 20s a cada 2 min, e picos de até 1,2 min de ociosidade. O que gera cerca de 1,2 horas de ociosidade por dia.</a:t>
            </a:r>
          </a:p>
          <a:p>
            <a:pPr marL="0" indent="0" algn="just">
              <a:lnSpc>
                <a:spcPct val="100000"/>
              </a:lnSpc>
              <a:spcBef>
                <a:spcPct val="0"/>
              </a:spcBef>
              <a:buNone/>
            </a:pPr>
            <a:r>
              <a:rPr lang="pt-BR" sz="2400" dirty="0">
                <a:solidFill>
                  <a:schemeClr val="accent5">
                    <a:lumMod val="75000"/>
                  </a:schemeClr>
                </a:solidFill>
                <a:latin typeface="Bahnschrift Light" panose="020B0502040204020203" pitchFamily="34" charset="0"/>
                <a:ea typeface="+mj-ea"/>
                <a:cs typeface="+mj-cs"/>
              </a:rPr>
              <a:t>	</a:t>
            </a:r>
          </a:p>
          <a:p>
            <a:pPr marL="0" indent="0" algn="just">
              <a:lnSpc>
                <a:spcPct val="100000"/>
              </a:lnSpc>
              <a:spcBef>
                <a:spcPct val="0"/>
              </a:spcBef>
              <a:buNone/>
            </a:pPr>
            <a:endParaRPr lang="pt-BR" sz="2400" dirty="0">
              <a:solidFill>
                <a:schemeClr val="accent5">
                  <a:lumMod val="75000"/>
                </a:schemeClr>
              </a:solidFill>
              <a:latin typeface="Bahnschrift Light" panose="020B0502040204020203" pitchFamily="34" charset="0"/>
              <a:ea typeface="+mj-ea"/>
              <a:cs typeface="+mj-cs"/>
            </a:endParaRPr>
          </a:p>
          <a:p>
            <a:pPr marL="0" indent="0" algn="just">
              <a:lnSpc>
                <a:spcPct val="100000"/>
              </a:lnSpc>
              <a:spcBef>
                <a:spcPct val="0"/>
              </a:spcBef>
              <a:buNone/>
            </a:pPr>
            <a:br>
              <a:rPr lang="pt-BR" sz="2400" dirty="0">
                <a:solidFill>
                  <a:schemeClr val="accent5">
                    <a:lumMod val="75000"/>
                  </a:schemeClr>
                </a:solidFill>
                <a:latin typeface="Bahnschrift Light" panose="020B0502040204020203" pitchFamily="34" charset="0"/>
                <a:ea typeface="+mj-ea"/>
                <a:cs typeface="+mj-cs"/>
              </a:rPr>
            </a:br>
            <a:br>
              <a:rPr lang="pt-BR" sz="2400" dirty="0">
                <a:solidFill>
                  <a:schemeClr val="accent5">
                    <a:lumMod val="75000"/>
                  </a:schemeClr>
                </a:solidFill>
                <a:latin typeface="Bahnschrift Light" panose="020B0502040204020203" pitchFamily="34" charset="0"/>
                <a:ea typeface="+mj-ea"/>
                <a:cs typeface="+mj-cs"/>
              </a:rPr>
            </a:br>
            <a:r>
              <a:rPr lang="pt-BR" sz="2400" dirty="0">
                <a:solidFill>
                  <a:schemeClr val="accent5">
                    <a:lumMod val="75000"/>
                  </a:schemeClr>
                </a:solidFill>
                <a:latin typeface="Bahnschrift Light" panose="020B0502040204020203" pitchFamily="34" charset="0"/>
                <a:ea typeface="+mj-ea"/>
                <a:cs typeface="+mj-cs"/>
              </a:rPr>
              <a:t> </a:t>
            </a:r>
          </a:p>
          <a:p>
            <a:pPr lvl="1" algn="just"/>
            <a:endParaRPr lang="pt-BR" sz="2000" dirty="0"/>
          </a:p>
        </p:txBody>
      </p:sp>
    </p:spTree>
    <p:extLst>
      <p:ext uri="{BB962C8B-B14F-4D97-AF65-F5344CB8AC3E}">
        <p14:creationId xmlns:p14="http://schemas.microsoft.com/office/powerpoint/2010/main" val="381196933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208" y="-14487"/>
            <a:ext cx="8467725" cy="862848"/>
          </a:xfrm>
        </p:spPr>
        <p:txBody>
          <a:bodyPr vert="horz" lIns="91440" tIns="45720" rIns="91440" bIns="45720" rtlCol="0" anchor="b">
            <a:noAutofit/>
          </a:bodyPr>
          <a:lstStyle/>
          <a:p>
            <a:r>
              <a:rPr lang="pt-BR" sz="4800" b="1" dirty="0">
                <a:solidFill>
                  <a:schemeClr val="accent5">
                    <a:lumMod val="75000"/>
                  </a:schemeClr>
                </a:solidFill>
                <a:latin typeface="Bahnschrift Light" panose="020B0502040204020203" pitchFamily="34" charset="0"/>
              </a:rPr>
              <a:t>Plano de melhoria</a:t>
            </a:r>
          </a:p>
        </p:txBody>
      </p:sp>
      <p:sp>
        <p:nvSpPr>
          <p:cNvPr id="4" name="Retângulo 3">
            <a:extLst>
              <a:ext uri="{FF2B5EF4-FFF2-40B4-BE49-F238E27FC236}">
                <a16:creationId xmlns:a16="http://schemas.microsoft.com/office/drawing/2014/main" id="{B6D03652-D6D6-455D-AFF6-339E3AD69D33}"/>
              </a:ext>
            </a:extLst>
          </p:cNvPr>
          <p:cNvSpPr/>
          <p:nvPr/>
        </p:nvSpPr>
        <p:spPr>
          <a:xfrm>
            <a:off x="263472" y="0"/>
            <a:ext cx="131736" cy="4820134"/>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sp>
        <p:nvSpPr>
          <p:cNvPr id="7" name="Retângulo 7">
            <a:extLst>
              <a:ext uri="{FF2B5EF4-FFF2-40B4-BE49-F238E27FC236}">
                <a16:creationId xmlns:a16="http://schemas.microsoft.com/office/drawing/2014/main" id="{B8CFB0F9-A04C-471F-B1BA-FD450DB82DA1}"/>
              </a:ext>
            </a:extLst>
          </p:cNvPr>
          <p:cNvSpPr/>
          <p:nvPr/>
        </p:nvSpPr>
        <p:spPr>
          <a:xfrm rot="5400000">
            <a:off x="9771872" y="4838161"/>
            <a:ext cx="3942077" cy="10776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10" name="Espaço Reservado para Conteúdo 2">
            <a:extLst>
              <a:ext uri="{FF2B5EF4-FFF2-40B4-BE49-F238E27FC236}">
                <a16:creationId xmlns:a16="http://schemas.microsoft.com/office/drawing/2014/main" id="{E8D8E6BB-D111-4348-AEF6-1CE465690C3C}"/>
              </a:ext>
            </a:extLst>
          </p:cNvPr>
          <p:cNvSpPr txBox="1">
            <a:spLocks/>
          </p:cNvSpPr>
          <p:nvPr/>
        </p:nvSpPr>
        <p:spPr>
          <a:xfrm>
            <a:off x="1240971" y="1447769"/>
            <a:ext cx="9863624" cy="300928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ct val="0"/>
              </a:spcBef>
            </a:pPr>
            <a:r>
              <a:rPr lang="pt-BR" dirty="0">
                <a:solidFill>
                  <a:schemeClr val="accent5">
                    <a:lumMod val="75000"/>
                  </a:schemeClr>
                </a:solidFill>
                <a:latin typeface="Bahnschrift Light" panose="020B0502040204020203" pitchFamily="34" charset="0"/>
                <a:ea typeface="+mj-ea"/>
                <a:cs typeface="+mj-cs"/>
              </a:rPr>
              <a:t>Maior produtividade; </a:t>
            </a:r>
          </a:p>
          <a:p>
            <a:pPr>
              <a:lnSpc>
                <a:spcPct val="100000"/>
              </a:lnSpc>
              <a:spcBef>
                <a:spcPct val="0"/>
              </a:spcBef>
            </a:pPr>
            <a:r>
              <a:rPr lang="pt-BR" dirty="0">
                <a:solidFill>
                  <a:schemeClr val="accent5">
                    <a:lumMod val="75000"/>
                  </a:schemeClr>
                </a:solidFill>
                <a:latin typeface="Bahnschrift Light" panose="020B0502040204020203" pitchFamily="34" charset="0"/>
                <a:ea typeface="+mj-ea"/>
                <a:cs typeface="+mj-cs"/>
              </a:rPr>
              <a:t>Menos tempo de inatividade;</a:t>
            </a:r>
          </a:p>
          <a:p>
            <a:pPr>
              <a:lnSpc>
                <a:spcPct val="100000"/>
              </a:lnSpc>
              <a:spcBef>
                <a:spcPct val="0"/>
              </a:spcBef>
            </a:pPr>
            <a:r>
              <a:rPr lang="pt-BR" dirty="0">
                <a:solidFill>
                  <a:schemeClr val="accent5">
                    <a:lumMod val="75000"/>
                  </a:schemeClr>
                </a:solidFill>
                <a:latin typeface="Bahnschrift Light" panose="020B0502040204020203" pitchFamily="34" charset="0"/>
                <a:ea typeface="+mj-ea"/>
                <a:cs typeface="+mj-cs"/>
              </a:rPr>
              <a:t>Maior flexibilidade;</a:t>
            </a:r>
          </a:p>
          <a:p>
            <a:pPr>
              <a:lnSpc>
                <a:spcPct val="100000"/>
              </a:lnSpc>
              <a:spcBef>
                <a:spcPct val="0"/>
              </a:spcBef>
            </a:pPr>
            <a:r>
              <a:rPr lang="pt-BR" dirty="0">
                <a:solidFill>
                  <a:schemeClr val="accent5">
                    <a:lumMod val="75000"/>
                  </a:schemeClr>
                </a:solidFill>
                <a:latin typeface="Bahnschrift Light" panose="020B0502040204020203" pitchFamily="34" charset="0"/>
                <a:ea typeface="+mj-ea"/>
                <a:cs typeface="+mj-cs"/>
              </a:rPr>
              <a:t>Redução de custos.</a:t>
            </a:r>
          </a:p>
        </p:txBody>
      </p:sp>
      <p:pic>
        <p:nvPicPr>
          <p:cNvPr id="11" name="Imagem 10">
            <a:extLst>
              <a:ext uri="{FF2B5EF4-FFF2-40B4-BE49-F238E27FC236}">
                <a16:creationId xmlns:a16="http://schemas.microsoft.com/office/drawing/2014/main" id="{AE1F5379-D19C-462A-B8A0-C7BE59017657}"/>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02238" y="4257613"/>
            <a:ext cx="1597689" cy="1597689"/>
          </a:xfrm>
          <a:prstGeom prst="rect">
            <a:avLst/>
          </a:prstGeom>
        </p:spPr>
      </p:pic>
      <p:pic>
        <p:nvPicPr>
          <p:cNvPr id="12" name="Imagem 11">
            <a:extLst>
              <a:ext uri="{FF2B5EF4-FFF2-40B4-BE49-F238E27FC236}">
                <a16:creationId xmlns:a16="http://schemas.microsoft.com/office/drawing/2014/main" id="{BF5B1E0B-FE72-47ED-BD6F-1EA7382B1AE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12475" y="4022045"/>
            <a:ext cx="1989861" cy="1989861"/>
          </a:xfrm>
          <a:prstGeom prst="rect">
            <a:avLst/>
          </a:prstGeom>
        </p:spPr>
      </p:pic>
      <p:pic>
        <p:nvPicPr>
          <p:cNvPr id="5" name="Gráfico 4" descr="Gráfico de barras com tendência ascendente com preenchimento sólido">
            <a:extLst>
              <a:ext uri="{FF2B5EF4-FFF2-40B4-BE49-F238E27FC236}">
                <a16:creationId xmlns:a16="http://schemas.microsoft.com/office/drawing/2014/main" id="{EF7E4880-5542-D3F8-2E1E-8E8EC3D69A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73524" y="1575574"/>
            <a:ext cx="1887200" cy="1887200"/>
          </a:xfrm>
          <a:prstGeom prst="rect">
            <a:avLst/>
          </a:prstGeom>
        </p:spPr>
      </p:pic>
      <p:pic>
        <p:nvPicPr>
          <p:cNvPr id="9" name="Gráfico 8" descr="Curva do taco de hóquei com preenchimento sólido">
            <a:extLst>
              <a:ext uri="{FF2B5EF4-FFF2-40B4-BE49-F238E27FC236}">
                <a16:creationId xmlns:a16="http://schemas.microsoft.com/office/drawing/2014/main" id="{2F3467DD-A2B5-4871-DD4F-CDA6AF20F2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6655" y="3169258"/>
            <a:ext cx="1887200" cy="1887200"/>
          </a:xfrm>
          <a:prstGeom prst="rect">
            <a:avLst/>
          </a:prstGeom>
        </p:spPr>
      </p:pic>
    </p:spTree>
    <p:extLst>
      <p:ext uri="{BB962C8B-B14F-4D97-AF65-F5344CB8AC3E}">
        <p14:creationId xmlns:p14="http://schemas.microsoft.com/office/powerpoint/2010/main" val="344355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8467725" cy="1038225"/>
          </a:xfrm>
        </p:spPr>
        <p:txBody>
          <a:bodyPr vert="horz" lIns="91440" tIns="45720" rIns="91440" bIns="45720" rtlCol="0" anchor="b">
            <a:noAutofit/>
          </a:bodyPr>
          <a:lstStyle/>
          <a:p>
            <a:r>
              <a:rPr lang="pt-BR" sz="5400" b="1" dirty="0">
                <a:solidFill>
                  <a:schemeClr val="accent5">
                    <a:lumMod val="75000"/>
                  </a:schemeClr>
                </a:solidFill>
                <a:latin typeface="Bahnschrift Light" panose="020B0502040204020203" pitchFamily="34" charset="0"/>
              </a:rPr>
              <a:t>Considerações Finais</a:t>
            </a:r>
          </a:p>
        </p:txBody>
      </p:sp>
      <p:sp>
        <p:nvSpPr>
          <p:cNvPr id="4" name="Retângulo 3">
            <a:extLst>
              <a:ext uri="{FF2B5EF4-FFF2-40B4-BE49-F238E27FC236}">
                <a16:creationId xmlns:a16="http://schemas.microsoft.com/office/drawing/2014/main" id="{B6D03652-D6D6-455D-AFF6-339E3AD69D33}"/>
              </a:ext>
            </a:extLst>
          </p:cNvPr>
          <p:cNvSpPr/>
          <p:nvPr/>
        </p:nvSpPr>
        <p:spPr>
          <a:xfrm>
            <a:off x="0" y="1038225"/>
            <a:ext cx="11677650" cy="113920"/>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pic>
        <p:nvPicPr>
          <p:cNvPr id="6" name="Picture 6" descr="FATEC SJC">
            <a:extLst>
              <a:ext uri="{FF2B5EF4-FFF2-40B4-BE49-F238E27FC236}">
                <a16:creationId xmlns:a16="http://schemas.microsoft.com/office/drawing/2014/main" id="{CE9E5DB4-DE3D-428F-B404-007CE5D82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0"/>
          <a:stretch/>
        </p:blipFill>
        <p:spPr bwMode="auto">
          <a:xfrm>
            <a:off x="28834" y="5971760"/>
            <a:ext cx="1000385" cy="87671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7">
            <a:extLst>
              <a:ext uri="{FF2B5EF4-FFF2-40B4-BE49-F238E27FC236}">
                <a16:creationId xmlns:a16="http://schemas.microsoft.com/office/drawing/2014/main" id="{B8CFB0F9-A04C-471F-B1BA-FD450DB82DA1}"/>
              </a:ext>
            </a:extLst>
          </p:cNvPr>
          <p:cNvSpPr/>
          <p:nvPr/>
        </p:nvSpPr>
        <p:spPr>
          <a:xfrm>
            <a:off x="2310262" y="6517481"/>
            <a:ext cx="9881738" cy="11392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pic>
        <p:nvPicPr>
          <p:cNvPr id="5" name="Picture 4" descr="Um logo com a letra A, com a cor laranja e azul, com uma visão mais voltada para industrial e fundo branco sólido, para a empresa alpha de consultoria em excelência de gestão de produção industrial, com maior qualidade de imagem">
            <a:extLst>
              <a:ext uri="{FF2B5EF4-FFF2-40B4-BE49-F238E27FC236}">
                <a16:creationId xmlns:a16="http://schemas.microsoft.com/office/drawing/2014/main" id="{F4546D94-71CD-42D4-B116-741A7D08A1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86" t="20247" r="20459" b="28346"/>
          <a:stretch/>
        </p:blipFill>
        <p:spPr bwMode="auto">
          <a:xfrm>
            <a:off x="11453363" y="6176963"/>
            <a:ext cx="738637" cy="681037"/>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6A64DFA6-7F6F-F799-EC59-C4A12BCA4A11}"/>
              </a:ext>
            </a:extLst>
          </p:cNvPr>
          <p:cNvSpPr>
            <a:spLocks noGrp="1"/>
          </p:cNvSpPr>
          <p:nvPr>
            <p:ph idx="1"/>
          </p:nvPr>
        </p:nvSpPr>
        <p:spPr>
          <a:xfrm>
            <a:off x="726439" y="1441052"/>
            <a:ext cx="10726923" cy="4334908"/>
          </a:xfrm>
        </p:spPr>
        <p:txBody>
          <a:bodyPr vert="horz" lIns="91440" tIns="45720" rIns="91440" bIns="45720" rtlCol="0" anchor="t">
            <a:noAutofit/>
          </a:bodyPr>
          <a:lstStyle/>
          <a:p>
            <a:pPr marL="0" indent="0">
              <a:lnSpc>
                <a:spcPct val="100000"/>
              </a:lnSpc>
              <a:spcBef>
                <a:spcPct val="0"/>
              </a:spcBef>
              <a:buNone/>
            </a:pPr>
            <a:endParaRPr lang="pt-BR" sz="1800" b="1" dirty="0">
              <a:solidFill>
                <a:schemeClr val="accent5">
                  <a:lumMod val="75000"/>
                </a:schemeClr>
              </a:solidFill>
              <a:latin typeface="Bahnschrift Light" panose="020B0502040204020203" pitchFamily="34" charset="0"/>
              <a:ea typeface="+mj-ea"/>
              <a:cs typeface="+mj-cs"/>
            </a:endParaRPr>
          </a:p>
          <a:p>
            <a:pPr marL="0" indent="0">
              <a:lnSpc>
                <a:spcPct val="100000"/>
              </a:lnSpc>
              <a:spcBef>
                <a:spcPct val="0"/>
              </a:spcBef>
              <a:buNone/>
            </a:pPr>
            <a:r>
              <a:rPr lang="pt-BR" sz="1800" dirty="0">
                <a:solidFill>
                  <a:schemeClr val="accent5">
                    <a:lumMod val="75000"/>
                  </a:schemeClr>
                </a:solidFill>
                <a:latin typeface="Bahnschrift Light" panose="020B0502040204020203" pitchFamily="34" charset="0"/>
                <a:ea typeface="+mj-ea"/>
                <a:cs typeface="+mj-cs"/>
              </a:rPr>
              <a:t>	</a:t>
            </a:r>
            <a:endParaRPr lang="pt-BR" sz="1800" b="1" dirty="0">
              <a:solidFill>
                <a:schemeClr val="accent5">
                  <a:lumMod val="75000"/>
                </a:schemeClr>
              </a:solidFill>
              <a:latin typeface="Bahnschrift Light" panose="020B0502040204020203" pitchFamily="34" charset="0"/>
              <a:ea typeface="+mj-ea"/>
              <a:cs typeface="+mj-cs"/>
            </a:endParaRPr>
          </a:p>
        </p:txBody>
      </p:sp>
      <p:sp>
        <p:nvSpPr>
          <p:cNvPr id="10" name="Espaço Reservado para Conteúdo 2">
            <a:extLst>
              <a:ext uri="{FF2B5EF4-FFF2-40B4-BE49-F238E27FC236}">
                <a16:creationId xmlns:a16="http://schemas.microsoft.com/office/drawing/2014/main" id="{ECC31E3E-5B91-B6FB-5D7E-B4FF40A2FFF5}"/>
              </a:ext>
            </a:extLst>
          </p:cNvPr>
          <p:cNvSpPr txBox="1">
            <a:spLocks/>
          </p:cNvSpPr>
          <p:nvPr/>
        </p:nvSpPr>
        <p:spPr>
          <a:xfrm>
            <a:off x="838200" y="1347945"/>
            <a:ext cx="10839450" cy="511319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ct val="0"/>
              </a:spcBef>
              <a:buNone/>
            </a:pPr>
            <a:r>
              <a:rPr lang="pt-BR" sz="2300" dirty="0">
                <a:solidFill>
                  <a:schemeClr val="accent5">
                    <a:lumMod val="75000"/>
                  </a:schemeClr>
                </a:solidFill>
                <a:latin typeface="Bahnschrift Light" panose="020B0502040204020203" pitchFamily="34" charset="0"/>
                <a:ea typeface="+mj-ea"/>
                <a:cs typeface="+mj-cs"/>
              </a:rPr>
              <a:t>A realização deste projeto acadêmico, centrado na implementação do sistema de alertas de </a:t>
            </a:r>
            <a:r>
              <a:rPr lang="pt-BR" sz="2300" dirty="0" err="1">
                <a:solidFill>
                  <a:schemeClr val="accent5">
                    <a:lumMod val="75000"/>
                  </a:schemeClr>
                </a:solidFill>
                <a:latin typeface="Bahnschrift Light" panose="020B0502040204020203" pitchFamily="34" charset="0"/>
                <a:ea typeface="+mj-ea"/>
                <a:cs typeface="+mj-cs"/>
              </a:rPr>
              <a:t>Kanban</a:t>
            </a:r>
            <a:r>
              <a:rPr lang="pt-BR" sz="2300" dirty="0">
                <a:solidFill>
                  <a:schemeClr val="accent5">
                    <a:lumMod val="75000"/>
                  </a:schemeClr>
                </a:solidFill>
                <a:latin typeface="Bahnschrift Light" panose="020B0502040204020203" pitchFamily="34" charset="0"/>
                <a:ea typeface="+mj-ea"/>
                <a:cs typeface="+mj-cs"/>
              </a:rPr>
              <a:t>, reflete um comprometimento significativo com os princípios de gestão eficiente e otimização de processos. Os testes do sistema de </a:t>
            </a:r>
            <a:r>
              <a:rPr lang="pt-BR" sz="2300" dirty="0" err="1">
                <a:solidFill>
                  <a:schemeClr val="accent5">
                    <a:lumMod val="75000"/>
                  </a:schemeClr>
                </a:solidFill>
                <a:latin typeface="Bahnschrift Light" panose="020B0502040204020203" pitchFamily="34" charset="0"/>
                <a:ea typeface="+mj-ea"/>
                <a:cs typeface="+mj-cs"/>
              </a:rPr>
              <a:t>Kanban</a:t>
            </a:r>
            <a:r>
              <a:rPr lang="pt-BR" sz="2300" dirty="0">
                <a:solidFill>
                  <a:schemeClr val="accent5">
                    <a:lumMod val="75000"/>
                  </a:schemeClr>
                </a:solidFill>
                <a:latin typeface="Bahnschrift Light" panose="020B0502040204020203" pitchFamily="34" charset="0"/>
                <a:ea typeface="+mj-ea"/>
                <a:cs typeface="+mj-cs"/>
              </a:rPr>
              <a:t> apresenta-se como um momento promissor, indicando potenciais melhorias na eficiência operacional e na redução de estoques intermediários. A abordagem adotada, que incluiu o mapeamento do </a:t>
            </a:r>
            <a:r>
              <a:rPr lang="pt-BR" sz="2300" dirty="0" err="1">
                <a:solidFill>
                  <a:schemeClr val="accent5">
                    <a:lumMod val="75000"/>
                  </a:schemeClr>
                </a:solidFill>
                <a:latin typeface="Bahnschrift Light" panose="020B0502040204020203" pitchFamily="34" charset="0"/>
                <a:ea typeface="+mj-ea"/>
                <a:cs typeface="+mj-cs"/>
              </a:rPr>
              <a:t>Value</a:t>
            </a:r>
            <a:r>
              <a:rPr lang="pt-BR" sz="2300" dirty="0">
                <a:solidFill>
                  <a:schemeClr val="accent5">
                    <a:lumMod val="75000"/>
                  </a:schemeClr>
                </a:solidFill>
                <a:latin typeface="Bahnschrift Light" panose="020B0502040204020203" pitchFamily="34" charset="0"/>
                <a:ea typeface="+mj-ea"/>
                <a:cs typeface="+mj-cs"/>
              </a:rPr>
              <a:t> </a:t>
            </a:r>
            <a:r>
              <a:rPr lang="pt-BR" sz="2300" dirty="0" err="1">
                <a:solidFill>
                  <a:schemeClr val="accent5">
                    <a:lumMod val="75000"/>
                  </a:schemeClr>
                </a:solidFill>
                <a:latin typeface="Bahnschrift Light" panose="020B0502040204020203" pitchFamily="34" charset="0"/>
                <a:ea typeface="+mj-ea"/>
                <a:cs typeface="+mj-cs"/>
              </a:rPr>
              <a:t>Stream</a:t>
            </a:r>
            <a:r>
              <a:rPr lang="pt-BR" sz="2300" dirty="0">
                <a:solidFill>
                  <a:schemeClr val="accent5">
                    <a:lumMod val="75000"/>
                  </a:schemeClr>
                </a:solidFill>
                <a:latin typeface="Bahnschrift Light" panose="020B0502040204020203" pitchFamily="34" charset="0"/>
                <a:ea typeface="+mj-ea"/>
                <a:cs typeface="+mj-cs"/>
              </a:rPr>
              <a:t>, a identificação de desperdícios Lean e a reorganização da força de trabalho, sugere uma compreensão aprofundada dos desafios enfrentados pela produção. Este trabalho não apenas atende aos requisitos acadêmicos, mas também pode ter implicações práticas valiosas, contribuindo para a aplicação bem-sucedida de práticas Lean no ambiente real de produção. O período de testes proporcionará insights cruciais para ajustes finos e refinamentos, visando a implementação plena e eficaz no futuro.</a:t>
            </a:r>
            <a:endParaRPr lang="pt-BR" sz="2300" dirty="0"/>
          </a:p>
        </p:txBody>
      </p:sp>
    </p:spTree>
    <p:extLst>
      <p:ext uri="{BB962C8B-B14F-4D97-AF65-F5344CB8AC3E}">
        <p14:creationId xmlns:p14="http://schemas.microsoft.com/office/powerpoint/2010/main" val="70331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8467725" cy="1038225"/>
          </a:xfrm>
        </p:spPr>
        <p:txBody>
          <a:bodyPr vert="horz" lIns="91440" tIns="45720" rIns="91440" bIns="45720" rtlCol="0" anchor="b">
            <a:noAutofit/>
          </a:bodyPr>
          <a:lstStyle/>
          <a:p>
            <a:r>
              <a:rPr lang="pt-BR" sz="5400" b="1" dirty="0">
                <a:solidFill>
                  <a:schemeClr val="accent5">
                    <a:lumMod val="75000"/>
                  </a:schemeClr>
                </a:solidFill>
                <a:latin typeface="Bahnschrift Light" panose="020B0502040204020203" pitchFamily="34" charset="0"/>
              </a:rPr>
              <a:t>Considerações Finais</a:t>
            </a:r>
          </a:p>
        </p:txBody>
      </p:sp>
      <p:sp>
        <p:nvSpPr>
          <p:cNvPr id="4" name="Retângulo 3">
            <a:extLst>
              <a:ext uri="{FF2B5EF4-FFF2-40B4-BE49-F238E27FC236}">
                <a16:creationId xmlns:a16="http://schemas.microsoft.com/office/drawing/2014/main" id="{B6D03652-D6D6-455D-AFF6-339E3AD69D33}"/>
              </a:ext>
            </a:extLst>
          </p:cNvPr>
          <p:cNvSpPr/>
          <p:nvPr/>
        </p:nvSpPr>
        <p:spPr>
          <a:xfrm>
            <a:off x="0" y="1038225"/>
            <a:ext cx="11677650" cy="113920"/>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pic>
        <p:nvPicPr>
          <p:cNvPr id="6" name="Picture 6" descr="FATEC SJC">
            <a:extLst>
              <a:ext uri="{FF2B5EF4-FFF2-40B4-BE49-F238E27FC236}">
                <a16:creationId xmlns:a16="http://schemas.microsoft.com/office/drawing/2014/main" id="{CE9E5DB4-DE3D-428F-B404-007CE5D82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0"/>
          <a:stretch/>
        </p:blipFill>
        <p:spPr bwMode="auto">
          <a:xfrm>
            <a:off x="28834" y="5971760"/>
            <a:ext cx="1000385" cy="87671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7">
            <a:extLst>
              <a:ext uri="{FF2B5EF4-FFF2-40B4-BE49-F238E27FC236}">
                <a16:creationId xmlns:a16="http://schemas.microsoft.com/office/drawing/2014/main" id="{B8CFB0F9-A04C-471F-B1BA-FD450DB82DA1}"/>
              </a:ext>
            </a:extLst>
          </p:cNvPr>
          <p:cNvSpPr/>
          <p:nvPr/>
        </p:nvSpPr>
        <p:spPr>
          <a:xfrm>
            <a:off x="2310262" y="6517481"/>
            <a:ext cx="9881738" cy="11392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pic>
        <p:nvPicPr>
          <p:cNvPr id="5" name="Picture 4" descr="Um logo com a letra A, com a cor laranja e azul, com uma visão mais voltada para industrial e fundo branco sólido, para a empresa alpha de consultoria em excelência de gestão de produção industrial, com maior qualidade de imagem">
            <a:extLst>
              <a:ext uri="{FF2B5EF4-FFF2-40B4-BE49-F238E27FC236}">
                <a16:creationId xmlns:a16="http://schemas.microsoft.com/office/drawing/2014/main" id="{F4546D94-71CD-42D4-B116-741A7D08A1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86" t="20247" r="20459" b="28346"/>
          <a:stretch/>
        </p:blipFill>
        <p:spPr bwMode="auto">
          <a:xfrm>
            <a:off x="11453363" y="6176963"/>
            <a:ext cx="738637" cy="6810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a:extLst>
              <a:ext uri="{FF2B5EF4-FFF2-40B4-BE49-F238E27FC236}">
                <a16:creationId xmlns:a16="http://schemas.microsoft.com/office/drawing/2014/main" id="{D3FDC85E-12C1-4502-A5E5-22A96B6B4E09}"/>
              </a:ext>
            </a:extLst>
          </p:cNvPr>
          <p:cNvGraphicFramePr/>
          <p:nvPr>
            <p:extLst>
              <p:ext uri="{D42A27DB-BD31-4B8C-83A1-F6EECF244321}">
                <p14:modId xmlns:p14="http://schemas.microsoft.com/office/powerpoint/2010/main" val="2760068893"/>
              </p:ext>
            </p:extLst>
          </p:nvPr>
        </p:nvGraphicFramePr>
        <p:xfrm>
          <a:off x="838200" y="1347945"/>
          <a:ext cx="10839450" cy="3870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998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90763DAD-4F2E-4BCF-B460-D21D6F8AE0AE}"/>
              </a:ext>
            </a:extLst>
          </p:cNvPr>
          <p:cNvSpPr/>
          <p:nvPr/>
        </p:nvSpPr>
        <p:spPr>
          <a:xfrm>
            <a:off x="4105303" y="4393096"/>
            <a:ext cx="8107017" cy="1789044"/>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solidFill>
              <a:srgbClr val="E06D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3" name="Subtítulo 2"/>
          <p:cNvSpPr>
            <a:spLocks noGrp="1"/>
          </p:cNvSpPr>
          <p:nvPr>
            <p:ph type="subTitle" idx="1"/>
          </p:nvPr>
        </p:nvSpPr>
        <p:spPr>
          <a:xfrm>
            <a:off x="4472609" y="4562062"/>
            <a:ext cx="7719391" cy="1570383"/>
          </a:xfrm>
        </p:spPr>
        <p:txBody>
          <a:bodyPr vert="horz" lIns="91440" tIns="45720" rIns="91440" bIns="45720" rtlCol="0" anchor="b">
            <a:normAutofit lnSpcReduction="10000"/>
          </a:bodyPr>
          <a:lstStyle/>
          <a:p>
            <a:pPr>
              <a:spcBef>
                <a:spcPct val="0"/>
              </a:spcBef>
            </a:pPr>
            <a:r>
              <a:rPr lang="pt-BR" sz="2800" b="1" dirty="0">
                <a:solidFill>
                  <a:schemeClr val="bg1"/>
                </a:solidFill>
                <a:latin typeface="Bahnschrift Light" panose="020B0502040204020203" pitchFamily="34" charset="0"/>
                <a:ea typeface="+mj-ea"/>
                <a:cs typeface="+mj-cs"/>
              </a:rPr>
              <a:t>4º API – </a:t>
            </a:r>
            <a:r>
              <a:rPr lang="pt-BR" sz="2800" b="1" dirty="0" err="1">
                <a:solidFill>
                  <a:schemeClr val="bg1"/>
                </a:solidFill>
                <a:latin typeface="Bahnschrift Light" panose="020B0502040204020203" pitchFamily="34" charset="0"/>
                <a:ea typeface="+mj-ea"/>
                <a:cs typeface="+mj-cs"/>
              </a:rPr>
              <a:t>Freudenberg</a:t>
            </a:r>
            <a:endParaRPr lang="pt-BR" sz="2800" b="1" dirty="0">
              <a:solidFill>
                <a:schemeClr val="bg1"/>
              </a:solidFill>
              <a:latin typeface="Bahnschrift Light" panose="020B0502040204020203" pitchFamily="34" charset="0"/>
              <a:ea typeface="+mj-ea"/>
              <a:cs typeface="+mj-cs"/>
            </a:endParaRPr>
          </a:p>
          <a:p>
            <a:pPr algn="r">
              <a:spcBef>
                <a:spcPct val="0"/>
              </a:spcBef>
            </a:pPr>
            <a:endParaRPr lang="pt-BR" sz="2800" dirty="0">
              <a:solidFill>
                <a:schemeClr val="bg1"/>
              </a:solidFill>
              <a:latin typeface="Bahnschrift Light" panose="020B0502040204020203" pitchFamily="34" charset="0"/>
              <a:ea typeface="+mj-ea"/>
              <a:cs typeface="+mj-cs"/>
            </a:endParaRPr>
          </a:p>
          <a:p>
            <a:pPr algn="r">
              <a:spcBef>
                <a:spcPct val="0"/>
              </a:spcBef>
            </a:pPr>
            <a:r>
              <a:rPr lang="pt-BR" sz="2800" dirty="0" err="1">
                <a:solidFill>
                  <a:schemeClr val="bg1"/>
                </a:solidFill>
                <a:latin typeface="Bahnschrift Light" panose="020B0502040204020203" pitchFamily="34" charset="0"/>
                <a:ea typeface="+mj-ea"/>
                <a:cs typeface="+mj-cs"/>
              </a:rPr>
              <a:t>Edinelson</a:t>
            </a:r>
            <a:r>
              <a:rPr lang="pt-BR" sz="2800" dirty="0">
                <a:solidFill>
                  <a:schemeClr val="bg1"/>
                </a:solidFill>
                <a:latin typeface="Bahnschrift Light" panose="020B0502040204020203" pitchFamily="34" charset="0"/>
                <a:ea typeface="+mj-ea"/>
                <a:cs typeface="+mj-cs"/>
              </a:rPr>
              <a:t> Macedo, Igor Almeida,</a:t>
            </a:r>
          </a:p>
          <a:p>
            <a:pPr algn="r">
              <a:spcBef>
                <a:spcPct val="0"/>
              </a:spcBef>
            </a:pPr>
            <a:r>
              <a:rPr lang="pt-BR" sz="2800" dirty="0">
                <a:solidFill>
                  <a:schemeClr val="bg1"/>
                </a:solidFill>
                <a:latin typeface="Bahnschrift Light" panose="020B0502040204020203" pitchFamily="34" charset="0"/>
                <a:ea typeface="+mj-ea"/>
                <a:cs typeface="+mj-cs"/>
              </a:rPr>
              <a:t> Jardel Almeida, Oseias Silva, Renato Lima</a:t>
            </a:r>
          </a:p>
        </p:txBody>
      </p:sp>
      <p:pic>
        <p:nvPicPr>
          <p:cNvPr id="1028" name="Picture 4" descr="Um logo com a letra A, com a cor laranja e azul, com uma visão mais voltada para industrial e fundo branco sólido, para a empresa alpha de consultoria em excelência de gestão de produção industrial, com maior qualidade de imagem">
            <a:extLst>
              <a:ext uri="{FF2B5EF4-FFF2-40B4-BE49-F238E27FC236}">
                <a16:creationId xmlns:a16="http://schemas.microsoft.com/office/drawing/2014/main" id="{739C077A-0DA6-4B7B-A816-337A91767E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86" t="20247" r="20459" b="28346"/>
          <a:stretch/>
        </p:blipFill>
        <p:spPr bwMode="auto">
          <a:xfrm>
            <a:off x="371475" y="322638"/>
            <a:ext cx="3379826" cy="3116262"/>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62D5121-7830-462B-87F6-92BB8319C7B5}"/>
              </a:ext>
            </a:extLst>
          </p:cNvPr>
          <p:cNvSpPr/>
          <p:nvPr/>
        </p:nvSpPr>
        <p:spPr>
          <a:xfrm>
            <a:off x="0" y="3190425"/>
            <a:ext cx="12192000" cy="248514"/>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sp>
        <p:nvSpPr>
          <p:cNvPr id="2" name="Título 1"/>
          <p:cNvSpPr>
            <a:spLocks noGrp="1"/>
          </p:cNvSpPr>
          <p:nvPr>
            <p:ph type="ctrTitle"/>
          </p:nvPr>
        </p:nvSpPr>
        <p:spPr>
          <a:xfrm>
            <a:off x="2660635" y="1096652"/>
            <a:ext cx="4584271" cy="2382043"/>
          </a:xfrm>
        </p:spPr>
        <p:txBody>
          <a:bodyPr>
            <a:normAutofit/>
          </a:bodyPr>
          <a:lstStyle/>
          <a:p>
            <a:r>
              <a:rPr lang="pt-BR" sz="11500" dirty="0">
                <a:solidFill>
                  <a:schemeClr val="accent5">
                    <a:lumMod val="75000"/>
                  </a:schemeClr>
                </a:solidFill>
                <a:latin typeface="Bahnschrift Light" panose="020B0502040204020203" pitchFamily="34" charset="0"/>
              </a:rPr>
              <a:t>lpha</a:t>
            </a:r>
          </a:p>
        </p:txBody>
      </p:sp>
      <p:pic>
        <p:nvPicPr>
          <p:cNvPr id="1030" name="Picture 6" descr="FATEC SJC">
            <a:extLst>
              <a:ext uri="{FF2B5EF4-FFF2-40B4-BE49-F238E27FC236}">
                <a16:creationId xmlns:a16="http://schemas.microsoft.com/office/drawing/2014/main" id="{9214DB95-8D9E-4BC1-997F-65991C1D30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50"/>
          <a:stretch/>
        </p:blipFill>
        <p:spPr bwMode="auto">
          <a:xfrm>
            <a:off x="19309" y="5990810"/>
            <a:ext cx="1000385" cy="87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95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90763DAD-4F2E-4BCF-B460-D21D6F8AE0AE}"/>
              </a:ext>
            </a:extLst>
          </p:cNvPr>
          <p:cNvSpPr/>
          <p:nvPr/>
        </p:nvSpPr>
        <p:spPr>
          <a:xfrm>
            <a:off x="4105303" y="4393096"/>
            <a:ext cx="8107017" cy="1789044"/>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solidFill>
              <a:srgbClr val="E06D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3" name="Subtítulo 2"/>
          <p:cNvSpPr>
            <a:spLocks noGrp="1"/>
          </p:cNvSpPr>
          <p:nvPr>
            <p:ph type="subTitle" idx="1"/>
          </p:nvPr>
        </p:nvSpPr>
        <p:spPr>
          <a:xfrm>
            <a:off x="4472609" y="4562062"/>
            <a:ext cx="7719391" cy="1570383"/>
          </a:xfrm>
        </p:spPr>
        <p:txBody>
          <a:bodyPr vert="horz" lIns="91440" tIns="45720" rIns="91440" bIns="45720" rtlCol="0" anchor="b">
            <a:normAutofit lnSpcReduction="10000"/>
          </a:bodyPr>
          <a:lstStyle/>
          <a:p>
            <a:pPr>
              <a:spcBef>
                <a:spcPct val="0"/>
              </a:spcBef>
            </a:pPr>
            <a:r>
              <a:rPr lang="pt-BR" sz="2800" b="1" dirty="0">
                <a:solidFill>
                  <a:schemeClr val="bg1"/>
                </a:solidFill>
                <a:latin typeface="Bahnschrift Light" panose="020B0502040204020203" pitchFamily="34" charset="0"/>
                <a:ea typeface="+mj-ea"/>
                <a:cs typeface="+mj-cs"/>
              </a:rPr>
              <a:t>4ª Sprint - 4º API – </a:t>
            </a:r>
            <a:r>
              <a:rPr lang="pt-BR" sz="2800" b="1" dirty="0" err="1">
                <a:solidFill>
                  <a:schemeClr val="bg1"/>
                </a:solidFill>
                <a:latin typeface="Bahnschrift Light" panose="020B0502040204020203" pitchFamily="34" charset="0"/>
                <a:ea typeface="+mj-ea"/>
                <a:cs typeface="+mj-cs"/>
              </a:rPr>
              <a:t>Freudenberg</a:t>
            </a:r>
            <a:endParaRPr lang="pt-BR" sz="2800" b="1" dirty="0">
              <a:solidFill>
                <a:schemeClr val="bg1"/>
              </a:solidFill>
              <a:latin typeface="Bahnschrift Light" panose="020B0502040204020203" pitchFamily="34" charset="0"/>
              <a:ea typeface="+mj-ea"/>
              <a:cs typeface="+mj-cs"/>
            </a:endParaRPr>
          </a:p>
          <a:p>
            <a:pPr algn="r">
              <a:spcBef>
                <a:spcPct val="0"/>
              </a:spcBef>
            </a:pPr>
            <a:endParaRPr lang="pt-BR" sz="2800" dirty="0">
              <a:solidFill>
                <a:schemeClr val="bg1"/>
              </a:solidFill>
              <a:latin typeface="Bahnschrift Light" panose="020B0502040204020203" pitchFamily="34" charset="0"/>
              <a:ea typeface="+mj-ea"/>
              <a:cs typeface="+mj-cs"/>
            </a:endParaRPr>
          </a:p>
          <a:p>
            <a:pPr algn="r">
              <a:spcBef>
                <a:spcPct val="0"/>
              </a:spcBef>
            </a:pPr>
            <a:r>
              <a:rPr lang="pt-BR" sz="2800" dirty="0" err="1">
                <a:solidFill>
                  <a:schemeClr val="bg1"/>
                </a:solidFill>
                <a:latin typeface="Bahnschrift Light" panose="020B0502040204020203" pitchFamily="34" charset="0"/>
                <a:ea typeface="+mj-ea"/>
                <a:cs typeface="+mj-cs"/>
              </a:rPr>
              <a:t>Edinelson</a:t>
            </a:r>
            <a:r>
              <a:rPr lang="pt-BR" sz="2800" dirty="0">
                <a:solidFill>
                  <a:schemeClr val="bg1"/>
                </a:solidFill>
                <a:latin typeface="Bahnschrift Light" panose="020B0502040204020203" pitchFamily="34" charset="0"/>
                <a:ea typeface="+mj-ea"/>
                <a:cs typeface="+mj-cs"/>
              </a:rPr>
              <a:t> Macedo, Igor Almeida,</a:t>
            </a:r>
          </a:p>
          <a:p>
            <a:pPr algn="r">
              <a:spcBef>
                <a:spcPct val="0"/>
              </a:spcBef>
            </a:pPr>
            <a:r>
              <a:rPr lang="pt-BR" sz="2800" dirty="0">
                <a:solidFill>
                  <a:schemeClr val="bg1"/>
                </a:solidFill>
                <a:latin typeface="Bahnschrift Light" panose="020B0502040204020203" pitchFamily="34" charset="0"/>
                <a:ea typeface="+mj-ea"/>
                <a:cs typeface="+mj-cs"/>
              </a:rPr>
              <a:t> Jardel Almeida, Oseias Silva, Renato Lima</a:t>
            </a:r>
          </a:p>
        </p:txBody>
      </p:sp>
      <p:pic>
        <p:nvPicPr>
          <p:cNvPr id="1028" name="Picture 4" descr="Um logo com a letra A, com a cor laranja e azul, com uma visão mais voltada para industrial e fundo branco sólido, para a empresa alpha de consultoria em excelência de gestão de produção industrial, com maior qualidade de imagem">
            <a:extLst>
              <a:ext uri="{FF2B5EF4-FFF2-40B4-BE49-F238E27FC236}">
                <a16:creationId xmlns:a16="http://schemas.microsoft.com/office/drawing/2014/main" id="{739C077A-0DA6-4B7B-A816-337A91767E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86" t="20247" r="20459" b="28346"/>
          <a:stretch/>
        </p:blipFill>
        <p:spPr bwMode="auto">
          <a:xfrm>
            <a:off x="371475" y="322638"/>
            <a:ext cx="3379826" cy="3116262"/>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762D5121-7830-462B-87F6-92BB8319C7B5}"/>
              </a:ext>
            </a:extLst>
          </p:cNvPr>
          <p:cNvSpPr/>
          <p:nvPr/>
        </p:nvSpPr>
        <p:spPr>
          <a:xfrm>
            <a:off x="0" y="3190425"/>
            <a:ext cx="12192000" cy="248514"/>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sp>
        <p:nvSpPr>
          <p:cNvPr id="2" name="Título 1"/>
          <p:cNvSpPr>
            <a:spLocks noGrp="1"/>
          </p:cNvSpPr>
          <p:nvPr>
            <p:ph type="ctrTitle"/>
          </p:nvPr>
        </p:nvSpPr>
        <p:spPr>
          <a:xfrm>
            <a:off x="2660635" y="1096652"/>
            <a:ext cx="4584271" cy="2382043"/>
          </a:xfrm>
        </p:spPr>
        <p:txBody>
          <a:bodyPr>
            <a:normAutofit/>
          </a:bodyPr>
          <a:lstStyle/>
          <a:p>
            <a:r>
              <a:rPr lang="pt-BR" sz="11500" dirty="0">
                <a:solidFill>
                  <a:schemeClr val="accent5">
                    <a:lumMod val="75000"/>
                  </a:schemeClr>
                </a:solidFill>
                <a:latin typeface="Bahnschrift Light" panose="020B0502040204020203" pitchFamily="34" charset="0"/>
              </a:rPr>
              <a:t>lpha</a:t>
            </a:r>
          </a:p>
        </p:txBody>
      </p:sp>
      <p:pic>
        <p:nvPicPr>
          <p:cNvPr id="1030" name="Picture 6" descr="FATEC SJC">
            <a:extLst>
              <a:ext uri="{FF2B5EF4-FFF2-40B4-BE49-F238E27FC236}">
                <a16:creationId xmlns:a16="http://schemas.microsoft.com/office/drawing/2014/main" id="{9214DB95-8D9E-4BC1-997F-65991C1D30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50"/>
          <a:stretch/>
        </p:blipFill>
        <p:spPr bwMode="auto">
          <a:xfrm>
            <a:off x="19309" y="5990810"/>
            <a:ext cx="1000385" cy="87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696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208" y="-14487"/>
            <a:ext cx="8467725" cy="862848"/>
          </a:xfrm>
        </p:spPr>
        <p:txBody>
          <a:bodyPr vert="horz" lIns="91440" tIns="45720" rIns="91440" bIns="45720" rtlCol="0" anchor="b">
            <a:noAutofit/>
          </a:bodyPr>
          <a:lstStyle/>
          <a:p>
            <a:r>
              <a:rPr lang="pt-BR" sz="4800" b="1" dirty="0">
                <a:solidFill>
                  <a:schemeClr val="accent5">
                    <a:lumMod val="75000"/>
                  </a:schemeClr>
                </a:solidFill>
                <a:latin typeface="Bahnschrift Light" panose="020B0502040204020203" pitchFamily="34" charset="0"/>
              </a:rPr>
              <a:t>Integrantes</a:t>
            </a:r>
          </a:p>
        </p:txBody>
      </p:sp>
      <p:sp>
        <p:nvSpPr>
          <p:cNvPr id="4" name="Retângulo 3">
            <a:extLst>
              <a:ext uri="{FF2B5EF4-FFF2-40B4-BE49-F238E27FC236}">
                <a16:creationId xmlns:a16="http://schemas.microsoft.com/office/drawing/2014/main" id="{B6D03652-D6D6-455D-AFF6-339E3AD69D33}"/>
              </a:ext>
            </a:extLst>
          </p:cNvPr>
          <p:cNvSpPr/>
          <p:nvPr/>
        </p:nvSpPr>
        <p:spPr>
          <a:xfrm>
            <a:off x="263472" y="0"/>
            <a:ext cx="131736" cy="4820134"/>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sp>
        <p:nvSpPr>
          <p:cNvPr id="7" name="Retângulo 7">
            <a:extLst>
              <a:ext uri="{FF2B5EF4-FFF2-40B4-BE49-F238E27FC236}">
                <a16:creationId xmlns:a16="http://schemas.microsoft.com/office/drawing/2014/main" id="{B8CFB0F9-A04C-471F-B1BA-FD450DB82DA1}"/>
              </a:ext>
            </a:extLst>
          </p:cNvPr>
          <p:cNvSpPr/>
          <p:nvPr/>
        </p:nvSpPr>
        <p:spPr>
          <a:xfrm rot="5400000">
            <a:off x="9771872" y="4838161"/>
            <a:ext cx="3942077" cy="10776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Título 1">
            <a:extLst>
              <a:ext uri="{FF2B5EF4-FFF2-40B4-BE49-F238E27FC236}">
                <a16:creationId xmlns:a16="http://schemas.microsoft.com/office/drawing/2014/main" id="{F393F76A-9670-4D2A-9D96-732E94CDC5B1}"/>
              </a:ext>
            </a:extLst>
          </p:cNvPr>
          <p:cNvSpPr txBox="1">
            <a:spLocks/>
          </p:cNvSpPr>
          <p:nvPr/>
        </p:nvSpPr>
        <p:spPr>
          <a:xfrm>
            <a:off x="2746883" y="2489579"/>
            <a:ext cx="2891879" cy="8628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000" b="1" dirty="0">
                <a:solidFill>
                  <a:srgbClr val="CF4E17"/>
                </a:solidFill>
                <a:latin typeface="Bahnschrift Light" panose="020B0502040204020203" pitchFamily="34" charset="0"/>
              </a:rPr>
              <a:t>Scrum Master</a:t>
            </a:r>
          </a:p>
          <a:p>
            <a:pPr algn="ctr"/>
            <a:r>
              <a:rPr lang="pt-BR" sz="2000" dirty="0">
                <a:solidFill>
                  <a:srgbClr val="CF4E17"/>
                </a:solidFill>
                <a:latin typeface="Bahnschrift Light" panose="020B0502040204020203" pitchFamily="34" charset="0"/>
              </a:rPr>
              <a:t>Oseias Silva</a:t>
            </a:r>
          </a:p>
        </p:txBody>
      </p:sp>
      <p:sp>
        <p:nvSpPr>
          <p:cNvPr id="6" name="Título 1">
            <a:extLst>
              <a:ext uri="{FF2B5EF4-FFF2-40B4-BE49-F238E27FC236}">
                <a16:creationId xmlns:a16="http://schemas.microsoft.com/office/drawing/2014/main" id="{9895DD33-9F16-4895-A8DD-9D59E17CACA7}"/>
              </a:ext>
            </a:extLst>
          </p:cNvPr>
          <p:cNvSpPr txBox="1">
            <a:spLocks/>
          </p:cNvSpPr>
          <p:nvPr/>
        </p:nvSpPr>
        <p:spPr>
          <a:xfrm>
            <a:off x="6549568" y="2449106"/>
            <a:ext cx="2891879" cy="8628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000" b="1" dirty="0" err="1">
                <a:solidFill>
                  <a:srgbClr val="CF4E17"/>
                </a:solidFill>
                <a:latin typeface="Bahnschrift Light" panose="020B0502040204020203" pitchFamily="34" charset="0"/>
              </a:rPr>
              <a:t>Product</a:t>
            </a:r>
            <a:r>
              <a:rPr lang="pt-BR" sz="2000" b="1" dirty="0">
                <a:solidFill>
                  <a:srgbClr val="CF4E17"/>
                </a:solidFill>
                <a:latin typeface="Bahnschrift Light" panose="020B0502040204020203" pitchFamily="34" charset="0"/>
              </a:rPr>
              <a:t> </a:t>
            </a:r>
            <a:r>
              <a:rPr lang="pt-BR" sz="2000" b="1" dirty="0" err="1">
                <a:solidFill>
                  <a:srgbClr val="CF4E17"/>
                </a:solidFill>
                <a:latin typeface="Bahnschrift Light" panose="020B0502040204020203" pitchFamily="34" charset="0"/>
              </a:rPr>
              <a:t>Owner</a:t>
            </a:r>
            <a:endParaRPr lang="pt-BR" sz="2000" b="1" dirty="0">
              <a:solidFill>
                <a:srgbClr val="CF4E17"/>
              </a:solidFill>
              <a:latin typeface="Bahnschrift Light" panose="020B0502040204020203" pitchFamily="34" charset="0"/>
            </a:endParaRPr>
          </a:p>
          <a:p>
            <a:pPr algn="ctr"/>
            <a:r>
              <a:rPr lang="pt-BR" sz="2000" dirty="0">
                <a:solidFill>
                  <a:srgbClr val="CF4E17"/>
                </a:solidFill>
                <a:latin typeface="Bahnschrift Light" panose="020B0502040204020203" pitchFamily="34" charset="0"/>
              </a:rPr>
              <a:t>Renato Lima</a:t>
            </a:r>
          </a:p>
        </p:txBody>
      </p:sp>
      <p:sp>
        <p:nvSpPr>
          <p:cNvPr id="8" name="Título 1">
            <a:extLst>
              <a:ext uri="{FF2B5EF4-FFF2-40B4-BE49-F238E27FC236}">
                <a16:creationId xmlns:a16="http://schemas.microsoft.com/office/drawing/2014/main" id="{5C22F2DD-5A49-4227-8963-687D65FED222}"/>
              </a:ext>
            </a:extLst>
          </p:cNvPr>
          <p:cNvSpPr txBox="1">
            <a:spLocks/>
          </p:cNvSpPr>
          <p:nvPr/>
        </p:nvSpPr>
        <p:spPr>
          <a:xfrm>
            <a:off x="1050163" y="4746316"/>
            <a:ext cx="2891879" cy="8628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000" b="1" dirty="0">
                <a:solidFill>
                  <a:schemeClr val="accent5">
                    <a:lumMod val="75000"/>
                  </a:schemeClr>
                </a:solidFill>
                <a:latin typeface="Bahnschrift Light" panose="020B0502040204020203" pitchFamily="34" charset="0"/>
              </a:rPr>
              <a:t>Scrum Team</a:t>
            </a:r>
            <a:br>
              <a:rPr lang="pt-BR" sz="2000" b="1" dirty="0">
                <a:solidFill>
                  <a:schemeClr val="accent5">
                    <a:lumMod val="75000"/>
                  </a:schemeClr>
                </a:solidFill>
                <a:latin typeface="Bahnschrift Light" panose="020B0502040204020203" pitchFamily="34" charset="0"/>
              </a:rPr>
            </a:br>
            <a:r>
              <a:rPr lang="pt-BR" sz="2000" dirty="0" err="1">
                <a:solidFill>
                  <a:schemeClr val="accent5">
                    <a:lumMod val="75000"/>
                  </a:schemeClr>
                </a:solidFill>
                <a:latin typeface="Bahnschrift Light" panose="020B0502040204020203" pitchFamily="34" charset="0"/>
              </a:rPr>
              <a:t>Edinelson</a:t>
            </a:r>
            <a:r>
              <a:rPr lang="pt-BR" sz="2000" dirty="0">
                <a:solidFill>
                  <a:schemeClr val="accent5">
                    <a:lumMod val="75000"/>
                  </a:schemeClr>
                </a:solidFill>
                <a:latin typeface="Bahnschrift Light" panose="020B0502040204020203" pitchFamily="34" charset="0"/>
              </a:rPr>
              <a:t> Macedo</a:t>
            </a:r>
          </a:p>
        </p:txBody>
      </p:sp>
      <p:sp>
        <p:nvSpPr>
          <p:cNvPr id="9" name="Título 1">
            <a:extLst>
              <a:ext uri="{FF2B5EF4-FFF2-40B4-BE49-F238E27FC236}">
                <a16:creationId xmlns:a16="http://schemas.microsoft.com/office/drawing/2014/main" id="{11C9FB5C-F2A9-4060-BC78-29C7BDFDC25C}"/>
              </a:ext>
            </a:extLst>
          </p:cNvPr>
          <p:cNvSpPr txBox="1">
            <a:spLocks/>
          </p:cNvSpPr>
          <p:nvPr/>
        </p:nvSpPr>
        <p:spPr>
          <a:xfrm>
            <a:off x="4596384" y="4746316"/>
            <a:ext cx="2891879" cy="8628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000" b="1" dirty="0">
                <a:solidFill>
                  <a:schemeClr val="accent5">
                    <a:lumMod val="75000"/>
                  </a:schemeClr>
                </a:solidFill>
                <a:latin typeface="Bahnschrift Light" panose="020B0502040204020203" pitchFamily="34" charset="0"/>
              </a:rPr>
              <a:t>Scrum Team</a:t>
            </a:r>
            <a:br>
              <a:rPr lang="pt-BR" sz="2000" b="1" dirty="0">
                <a:solidFill>
                  <a:schemeClr val="accent5">
                    <a:lumMod val="75000"/>
                  </a:schemeClr>
                </a:solidFill>
                <a:latin typeface="Bahnschrift Light" panose="020B0502040204020203" pitchFamily="34" charset="0"/>
              </a:rPr>
            </a:br>
            <a:r>
              <a:rPr lang="pt-BR" sz="2000" dirty="0">
                <a:solidFill>
                  <a:schemeClr val="accent5">
                    <a:lumMod val="75000"/>
                  </a:schemeClr>
                </a:solidFill>
                <a:latin typeface="Bahnschrift Light" panose="020B0502040204020203" pitchFamily="34" charset="0"/>
              </a:rPr>
              <a:t>Jardel Almeida</a:t>
            </a:r>
          </a:p>
        </p:txBody>
      </p:sp>
      <p:sp>
        <p:nvSpPr>
          <p:cNvPr id="10" name="Título 1">
            <a:extLst>
              <a:ext uri="{FF2B5EF4-FFF2-40B4-BE49-F238E27FC236}">
                <a16:creationId xmlns:a16="http://schemas.microsoft.com/office/drawing/2014/main" id="{8C5F7A89-90EE-4BF2-BF86-7DCB6F3FB8AF}"/>
              </a:ext>
            </a:extLst>
          </p:cNvPr>
          <p:cNvSpPr txBox="1">
            <a:spLocks/>
          </p:cNvSpPr>
          <p:nvPr/>
        </p:nvSpPr>
        <p:spPr>
          <a:xfrm>
            <a:off x="8142605" y="4746316"/>
            <a:ext cx="2891879" cy="8628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000" b="1" dirty="0">
                <a:solidFill>
                  <a:schemeClr val="accent5">
                    <a:lumMod val="75000"/>
                  </a:schemeClr>
                </a:solidFill>
                <a:latin typeface="Bahnschrift Light" panose="020B0502040204020203" pitchFamily="34" charset="0"/>
              </a:rPr>
              <a:t>Scrum Team</a:t>
            </a:r>
          </a:p>
          <a:p>
            <a:pPr algn="ctr"/>
            <a:r>
              <a:rPr lang="pt-BR" sz="2000" dirty="0">
                <a:solidFill>
                  <a:schemeClr val="accent5">
                    <a:lumMod val="75000"/>
                  </a:schemeClr>
                </a:solidFill>
                <a:latin typeface="Bahnschrift Light" panose="020B0502040204020203" pitchFamily="34" charset="0"/>
              </a:rPr>
              <a:t>Igor Almeida</a:t>
            </a:r>
          </a:p>
        </p:txBody>
      </p:sp>
      <p:pic>
        <p:nvPicPr>
          <p:cNvPr id="12" name="Imagem 11">
            <a:extLst>
              <a:ext uri="{FF2B5EF4-FFF2-40B4-BE49-F238E27FC236}">
                <a16:creationId xmlns:a16="http://schemas.microsoft.com/office/drawing/2014/main" id="{B2B93E7A-C229-47A1-BC25-238B2B6B4876}"/>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788415" y="6069792"/>
            <a:ext cx="615170" cy="615170"/>
          </a:xfrm>
          <a:prstGeom prst="rect">
            <a:avLst/>
          </a:prstGeom>
        </p:spPr>
      </p:pic>
      <p:pic>
        <p:nvPicPr>
          <p:cNvPr id="11" name="Imagem 10" descr="Pessoa em pé sorrindo&#10;&#10;Descrição gerada automaticamente">
            <a:extLst>
              <a:ext uri="{FF2B5EF4-FFF2-40B4-BE49-F238E27FC236}">
                <a16:creationId xmlns:a16="http://schemas.microsoft.com/office/drawing/2014/main" id="{BB7A0613-5EC9-2384-0366-68ECA051B7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854"/>
          <a:stretch/>
        </p:blipFill>
        <p:spPr>
          <a:xfrm>
            <a:off x="8862835" y="3376207"/>
            <a:ext cx="1451419" cy="1536492"/>
          </a:xfrm>
          <a:prstGeom prst="rect">
            <a:avLst/>
          </a:prstGeom>
          <a:ln w="19050">
            <a:solidFill>
              <a:srgbClr val="041452"/>
            </a:solidFill>
          </a:ln>
        </p:spPr>
      </p:pic>
      <p:pic>
        <p:nvPicPr>
          <p:cNvPr id="14" name="Imagem 13" descr="Homem de terno e gravata&#10;&#10;Descrição gerada automaticamente">
            <a:extLst>
              <a:ext uri="{FF2B5EF4-FFF2-40B4-BE49-F238E27FC236}">
                <a16:creationId xmlns:a16="http://schemas.microsoft.com/office/drawing/2014/main" id="{BAB456AA-9716-8A22-C0F8-C4AF51B624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930" b="9930"/>
          <a:stretch/>
        </p:blipFill>
        <p:spPr>
          <a:xfrm>
            <a:off x="5316614" y="3341158"/>
            <a:ext cx="1451418" cy="1550883"/>
          </a:xfrm>
          <a:prstGeom prst="rect">
            <a:avLst/>
          </a:prstGeom>
          <a:ln w="19050">
            <a:solidFill>
              <a:srgbClr val="041452"/>
            </a:solidFill>
          </a:ln>
        </p:spPr>
      </p:pic>
      <p:pic>
        <p:nvPicPr>
          <p:cNvPr id="1026" name="Picture 2">
            <a:extLst>
              <a:ext uri="{FF2B5EF4-FFF2-40B4-BE49-F238E27FC236}">
                <a16:creationId xmlns:a16="http://schemas.microsoft.com/office/drawing/2014/main" id="{20A8F432-95E4-DD7B-4A14-7597BB6C70F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21" r="3121"/>
          <a:stretch/>
        </p:blipFill>
        <p:spPr bwMode="auto">
          <a:xfrm>
            <a:off x="3461098" y="1119555"/>
            <a:ext cx="1463447" cy="1560886"/>
          </a:xfrm>
          <a:prstGeom prst="rect">
            <a:avLst/>
          </a:prstGeom>
          <a:ln w="19050">
            <a:solidFill>
              <a:srgbClr val="041452"/>
            </a:solidFill>
          </a:ln>
          <a:extLst>
            <a:ext uri="{909E8E84-426E-40DD-AFC4-6F175D3DCCD1}">
              <a14:hiddenFill xmlns:a14="http://schemas.microsoft.com/office/drawing/2010/main">
                <a:solidFill>
                  <a:srgbClr val="FFFFFF"/>
                </a:solidFill>
              </a14:hiddenFill>
            </a:ext>
          </a:extLst>
        </p:spPr>
      </p:pic>
      <p:pic>
        <p:nvPicPr>
          <p:cNvPr id="16" name="Imagem 15" descr="Homem pousando para foto&#10;&#10;Descrição gerada automaticamente">
            <a:extLst>
              <a:ext uri="{FF2B5EF4-FFF2-40B4-BE49-F238E27FC236}">
                <a16:creationId xmlns:a16="http://schemas.microsoft.com/office/drawing/2014/main" id="{D45756FF-6009-286D-3FAD-EE3B54086B5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361" b="16045"/>
          <a:stretch/>
        </p:blipFill>
        <p:spPr>
          <a:xfrm>
            <a:off x="7226235" y="1119555"/>
            <a:ext cx="1528400" cy="1560886"/>
          </a:xfrm>
          <a:prstGeom prst="rect">
            <a:avLst/>
          </a:prstGeom>
          <a:ln w="19050">
            <a:solidFill>
              <a:srgbClr val="041452"/>
            </a:solidFill>
          </a:ln>
        </p:spPr>
      </p:pic>
      <p:pic>
        <p:nvPicPr>
          <p:cNvPr id="18" name="Imagem 17" descr="Homem de camisa preta&#10;&#10;Descrição gerada automaticamente">
            <a:extLst>
              <a:ext uri="{FF2B5EF4-FFF2-40B4-BE49-F238E27FC236}">
                <a16:creationId xmlns:a16="http://schemas.microsoft.com/office/drawing/2014/main" id="{0AEE1098-70F6-4900-A9EC-5D35A733742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8260" b="5147"/>
          <a:stretch/>
        </p:blipFill>
        <p:spPr>
          <a:xfrm>
            <a:off x="1714061" y="3352427"/>
            <a:ext cx="1528400" cy="1560887"/>
          </a:xfrm>
          <a:prstGeom prst="rect">
            <a:avLst/>
          </a:prstGeom>
          <a:ln w="19050">
            <a:solidFill>
              <a:srgbClr val="041452"/>
            </a:solidFill>
          </a:ln>
        </p:spPr>
      </p:pic>
    </p:spTree>
    <p:extLst>
      <p:ext uri="{BB962C8B-B14F-4D97-AF65-F5344CB8AC3E}">
        <p14:creationId xmlns:p14="http://schemas.microsoft.com/office/powerpoint/2010/main" val="347649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8467725" cy="1038225"/>
          </a:xfrm>
        </p:spPr>
        <p:txBody>
          <a:bodyPr vert="horz" lIns="91440" tIns="45720" rIns="91440" bIns="45720" rtlCol="0" anchor="b">
            <a:noAutofit/>
          </a:bodyPr>
          <a:lstStyle/>
          <a:p>
            <a:r>
              <a:rPr lang="pt-BR" sz="5400" b="1" dirty="0">
                <a:solidFill>
                  <a:schemeClr val="accent5">
                    <a:lumMod val="75000"/>
                  </a:schemeClr>
                </a:solidFill>
                <a:latin typeface="Bahnschrift Light" panose="020B0502040204020203" pitchFamily="34" charset="0"/>
              </a:rPr>
              <a:t>Índice</a:t>
            </a:r>
          </a:p>
        </p:txBody>
      </p:sp>
      <p:sp>
        <p:nvSpPr>
          <p:cNvPr id="3" name="Espaço Reservado para Conteúdo 2"/>
          <p:cNvSpPr>
            <a:spLocks noGrp="1"/>
          </p:cNvSpPr>
          <p:nvPr>
            <p:ph idx="1"/>
          </p:nvPr>
        </p:nvSpPr>
        <p:spPr>
          <a:xfrm>
            <a:off x="937763" y="1492662"/>
            <a:ext cx="10515600" cy="3809253"/>
          </a:xfrm>
        </p:spPr>
        <p:txBody>
          <a:bodyPr vert="horz" lIns="91440" tIns="45720" rIns="91440" bIns="45720" rtlCol="0" anchor="b">
            <a:noAutofit/>
          </a:bodyPr>
          <a:lstStyle/>
          <a:p>
            <a:pPr>
              <a:lnSpc>
                <a:spcPct val="150000"/>
              </a:lnSpc>
              <a:spcBef>
                <a:spcPct val="0"/>
              </a:spcBef>
            </a:pPr>
            <a:r>
              <a:rPr lang="pt-BR" dirty="0">
                <a:solidFill>
                  <a:schemeClr val="accent5">
                    <a:lumMod val="75000"/>
                  </a:schemeClr>
                </a:solidFill>
                <a:latin typeface="Bahnschrift Light" panose="020B0502040204020203" pitchFamily="34" charset="0"/>
                <a:ea typeface="+mj-ea"/>
                <a:cs typeface="+mj-cs"/>
              </a:rPr>
              <a:t>Teste na linha de produção;	</a:t>
            </a:r>
          </a:p>
          <a:p>
            <a:pPr>
              <a:lnSpc>
                <a:spcPct val="150000"/>
              </a:lnSpc>
              <a:spcBef>
                <a:spcPct val="0"/>
              </a:spcBef>
            </a:pPr>
            <a:r>
              <a:rPr lang="pt-BR" dirty="0">
                <a:solidFill>
                  <a:schemeClr val="accent5">
                    <a:lumMod val="75000"/>
                  </a:schemeClr>
                </a:solidFill>
                <a:latin typeface="Bahnschrift Light" panose="020B0502040204020203" pitchFamily="34" charset="0"/>
                <a:ea typeface="+mj-ea"/>
                <a:cs typeface="+mj-cs"/>
              </a:rPr>
              <a:t>Avaliação da linha de plissagem;</a:t>
            </a:r>
          </a:p>
          <a:p>
            <a:pPr>
              <a:lnSpc>
                <a:spcPct val="150000"/>
              </a:lnSpc>
              <a:spcBef>
                <a:spcPct val="0"/>
              </a:spcBef>
            </a:pPr>
            <a:r>
              <a:rPr lang="pt-BR" dirty="0">
                <a:solidFill>
                  <a:schemeClr val="accent5">
                    <a:lumMod val="75000"/>
                  </a:schemeClr>
                </a:solidFill>
                <a:latin typeface="Bahnschrift Light" panose="020B0502040204020203" pitchFamily="34" charset="0"/>
                <a:ea typeface="+mj-ea"/>
                <a:cs typeface="+mj-cs"/>
              </a:rPr>
              <a:t>Considerações Finais.</a:t>
            </a:r>
          </a:p>
          <a:p>
            <a:pPr marL="0" indent="0">
              <a:lnSpc>
                <a:spcPct val="150000"/>
              </a:lnSpc>
              <a:spcBef>
                <a:spcPct val="0"/>
              </a:spcBef>
              <a:buNone/>
            </a:pPr>
            <a:endParaRPr lang="pt-BR" dirty="0"/>
          </a:p>
          <a:p>
            <a:pPr lvl="1"/>
            <a:endParaRPr lang="pt-BR" dirty="0"/>
          </a:p>
        </p:txBody>
      </p:sp>
      <p:sp>
        <p:nvSpPr>
          <p:cNvPr id="4" name="Retângulo 3">
            <a:extLst>
              <a:ext uri="{FF2B5EF4-FFF2-40B4-BE49-F238E27FC236}">
                <a16:creationId xmlns:a16="http://schemas.microsoft.com/office/drawing/2014/main" id="{B6D03652-D6D6-455D-AFF6-339E3AD69D33}"/>
              </a:ext>
            </a:extLst>
          </p:cNvPr>
          <p:cNvSpPr/>
          <p:nvPr/>
        </p:nvSpPr>
        <p:spPr>
          <a:xfrm>
            <a:off x="0" y="1038225"/>
            <a:ext cx="11677650" cy="113920"/>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pic>
        <p:nvPicPr>
          <p:cNvPr id="6" name="Picture 6" descr="FATEC SJC">
            <a:extLst>
              <a:ext uri="{FF2B5EF4-FFF2-40B4-BE49-F238E27FC236}">
                <a16:creationId xmlns:a16="http://schemas.microsoft.com/office/drawing/2014/main" id="{CE9E5DB4-DE3D-428F-B404-007CE5D82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0"/>
          <a:stretch/>
        </p:blipFill>
        <p:spPr bwMode="auto">
          <a:xfrm>
            <a:off x="28834" y="5971760"/>
            <a:ext cx="1000385" cy="87671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7">
            <a:extLst>
              <a:ext uri="{FF2B5EF4-FFF2-40B4-BE49-F238E27FC236}">
                <a16:creationId xmlns:a16="http://schemas.microsoft.com/office/drawing/2014/main" id="{B8CFB0F9-A04C-471F-B1BA-FD450DB82DA1}"/>
              </a:ext>
            </a:extLst>
          </p:cNvPr>
          <p:cNvSpPr/>
          <p:nvPr/>
        </p:nvSpPr>
        <p:spPr>
          <a:xfrm>
            <a:off x="2310262" y="6517481"/>
            <a:ext cx="9881738" cy="11392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pic>
        <p:nvPicPr>
          <p:cNvPr id="5" name="Picture 4" descr="Um logo com a letra A, com a cor laranja e azul, com uma visão mais voltada para industrial e fundo branco sólido, para a empresa alpha de consultoria em excelência de gestão de produção industrial, com maior qualidade de imagem">
            <a:extLst>
              <a:ext uri="{FF2B5EF4-FFF2-40B4-BE49-F238E27FC236}">
                <a16:creationId xmlns:a16="http://schemas.microsoft.com/office/drawing/2014/main" id="{F4546D94-71CD-42D4-B116-741A7D08A1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86" t="20247" r="20459" b="28346"/>
          <a:stretch/>
        </p:blipFill>
        <p:spPr bwMode="auto">
          <a:xfrm>
            <a:off x="11453363" y="6176963"/>
            <a:ext cx="738637" cy="681037"/>
          </a:xfrm>
          <a:prstGeom prst="rect">
            <a:avLst/>
          </a:prstGeom>
          <a:noFill/>
          <a:extLst>
            <a:ext uri="{909E8E84-426E-40DD-AFC4-6F175D3DCCD1}">
              <a14:hiddenFill xmlns:a14="http://schemas.microsoft.com/office/drawing/2010/main">
                <a:solidFill>
                  <a:srgbClr val="FFFFFF"/>
                </a:solidFill>
              </a14:hiddenFill>
            </a:ext>
          </a:extLst>
        </p:spPr>
      </p:pic>
      <p:pic>
        <p:nvPicPr>
          <p:cNvPr id="10" name="Gráfico 9" descr="Brainstorm estrutura de tópicos">
            <a:extLst>
              <a:ext uri="{FF2B5EF4-FFF2-40B4-BE49-F238E27FC236}">
                <a16:creationId xmlns:a16="http://schemas.microsoft.com/office/drawing/2014/main" id="{16B48937-0CBB-8321-1740-512A7403DF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3560" y="1525397"/>
            <a:ext cx="1671320" cy="1671320"/>
          </a:xfrm>
          <a:prstGeom prst="rect">
            <a:avLst/>
          </a:prstGeom>
        </p:spPr>
      </p:pic>
      <p:pic>
        <p:nvPicPr>
          <p:cNvPr id="12" name="Gráfico 11" descr="Gráfico exponencial estrutura de tópicos">
            <a:extLst>
              <a:ext uri="{FF2B5EF4-FFF2-40B4-BE49-F238E27FC236}">
                <a16:creationId xmlns:a16="http://schemas.microsoft.com/office/drawing/2014/main" id="{1D2D0F73-7155-12A7-A0CB-6EBEA306A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3560" y="4148455"/>
            <a:ext cx="1671320" cy="1671320"/>
          </a:xfrm>
          <a:prstGeom prst="rect">
            <a:avLst/>
          </a:prstGeom>
        </p:spPr>
      </p:pic>
      <p:pic>
        <p:nvPicPr>
          <p:cNvPr id="14" name="Gráfico 13" descr="Livros estrutura de tópicos">
            <a:extLst>
              <a:ext uri="{FF2B5EF4-FFF2-40B4-BE49-F238E27FC236}">
                <a16:creationId xmlns:a16="http://schemas.microsoft.com/office/drawing/2014/main" id="{2132CAD4-0ED7-8944-D593-0320BFA3BF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30920" y="2695916"/>
            <a:ext cx="1671320" cy="1671320"/>
          </a:xfrm>
          <a:prstGeom prst="rect">
            <a:avLst/>
          </a:prstGeom>
        </p:spPr>
      </p:pic>
    </p:spTree>
    <p:extLst>
      <p:ext uri="{BB962C8B-B14F-4D97-AF65-F5344CB8AC3E}">
        <p14:creationId xmlns:p14="http://schemas.microsoft.com/office/powerpoint/2010/main" val="349745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208" y="-14487"/>
            <a:ext cx="8467725" cy="862848"/>
          </a:xfrm>
        </p:spPr>
        <p:txBody>
          <a:bodyPr vert="horz" lIns="91440" tIns="45720" rIns="91440" bIns="45720" rtlCol="0" anchor="b">
            <a:noAutofit/>
          </a:bodyPr>
          <a:lstStyle/>
          <a:p>
            <a:r>
              <a:rPr lang="pt-BR" sz="4800" b="1" dirty="0">
                <a:solidFill>
                  <a:schemeClr val="accent5">
                    <a:lumMod val="75000"/>
                  </a:schemeClr>
                </a:solidFill>
                <a:latin typeface="Bahnschrift Light" panose="020B0502040204020203" pitchFamily="34" charset="0"/>
              </a:rPr>
              <a:t>Plano de melhoria</a:t>
            </a:r>
          </a:p>
        </p:txBody>
      </p:sp>
      <p:sp>
        <p:nvSpPr>
          <p:cNvPr id="4" name="Retângulo 3">
            <a:extLst>
              <a:ext uri="{FF2B5EF4-FFF2-40B4-BE49-F238E27FC236}">
                <a16:creationId xmlns:a16="http://schemas.microsoft.com/office/drawing/2014/main" id="{B6D03652-D6D6-455D-AFF6-339E3AD69D33}"/>
              </a:ext>
            </a:extLst>
          </p:cNvPr>
          <p:cNvSpPr/>
          <p:nvPr/>
        </p:nvSpPr>
        <p:spPr>
          <a:xfrm>
            <a:off x="263472" y="0"/>
            <a:ext cx="131736" cy="4820134"/>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sp>
        <p:nvSpPr>
          <p:cNvPr id="7" name="Retângulo 7">
            <a:extLst>
              <a:ext uri="{FF2B5EF4-FFF2-40B4-BE49-F238E27FC236}">
                <a16:creationId xmlns:a16="http://schemas.microsoft.com/office/drawing/2014/main" id="{B8CFB0F9-A04C-471F-B1BA-FD450DB82DA1}"/>
              </a:ext>
            </a:extLst>
          </p:cNvPr>
          <p:cNvSpPr/>
          <p:nvPr/>
        </p:nvSpPr>
        <p:spPr>
          <a:xfrm rot="5400000">
            <a:off x="9771872" y="4838161"/>
            <a:ext cx="3942077" cy="10776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pic>
        <p:nvPicPr>
          <p:cNvPr id="5" name="Imagem 4">
            <a:extLst>
              <a:ext uri="{FF2B5EF4-FFF2-40B4-BE49-F238E27FC236}">
                <a16:creationId xmlns:a16="http://schemas.microsoft.com/office/drawing/2014/main" id="{75C5FD2C-7F20-4721-927D-8D0A7F36C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08" y="848361"/>
            <a:ext cx="11271008" cy="5400000"/>
          </a:xfrm>
          <a:prstGeom prst="rect">
            <a:avLst/>
          </a:prstGeom>
        </p:spPr>
      </p:pic>
    </p:spTree>
    <p:extLst>
      <p:ext uri="{BB962C8B-B14F-4D97-AF65-F5344CB8AC3E}">
        <p14:creationId xmlns:p14="http://schemas.microsoft.com/office/powerpoint/2010/main" val="191534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8467725" cy="1038225"/>
          </a:xfrm>
        </p:spPr>
        <p:txBody>
          <a:bodyPr vert="horz" lIns="91440" tIns="45720" rIns="91440" bIns="45720" rtlCol="0" anchor="b">
            <a:noAutofit/>
          </a:bodyPr>
          <a:lstStyle/>
          <a:p>
            <a:r>
              <a:rPr lang="pt-BR" sz="5400" b="1" dirty="0" err="1">
                <a:solidFill>
                  <a:schemeClr val="accent5">
                    <a:lumMod val="75000"/>
                  </a:schemeClr>
                </a:solidFill>
                <a:latin typeface="Bahnschrift Light" panose="020B0502040204020203" pitchFamily="34" charset="0"/>
              </a:rPr>
              <a:t>Kanban</a:t>
            </a:r>
            <a:endParaRPr lang="pt-BR" sz="5400" b="1" dirty="0">
              <a:solidFill>
                <a:schemeClr val="accent5">
                  <a:lumMod val="75000"/>
                </a:schemeClr>
              </a:solidFill>
              <a:latin typeface="Bahnschrift Light" panose="020B0502040204020203" pitchFamily="34" charset="0"/>
            </a:endParaRPr>
          </a:p>
        </p:txBody>
      </p:sp>
      <p:sp>
        <p:nvSpPr>
          <p:cNvPr id="4" name="Retângulo 3">
            <a:extLst>
              <a:ext uri="{FF2B5EF4-FFF2-40B4-BE49-F238E27FC236}">
                <a16:creationId xmlns:a16="http://schemas.microsoft.com/office/drawing/2014/main" id="{B6D03652-D6D6-455D-AFF6-339E3AD69D33}"/>
              </a:ext>
            </a:extLst>
          </p:cNvPr>
          <p:cNvSpPr/>
          <p:nvPr/>
        </p:nvSpPr>
        <p:spPr>
          <a:xfrm>
            <a:off x="0" y="1038225"/>
            <a:ext cx="11677650" cy="113920"/>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pic>
        <p:nvPicPr>
          <p:cNvPr id="6" name="Picture 6" descr="FATEC SJC">
            <a:extLst>
              <a:ext uri="{FF2B5EF4-FFF2-40B4-BE49-F238E27FC236}">
                <a16:creationId xmlns:a16="http://schemas.microsoft.com/office/drawing/2014/main" id="{CE9E5DB4-DE3D-428F-B404-007CE5D82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0"/>
          <a:stretch/>
        </p:blipFill>
        <p:spPr bwMode="auto">
          <a:xfrm>
            <a:off x="28834" y="5971760"/>
            <a:ext cx="1000385" cy="87671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7">
            <a:extLst>
              <a:ext uri="{FF2B5EF4-FFF2-40B4-BE49-F238E27FC236}">
                <a16:creationId xmlns:a16="http://schemas.microsoft.com/office/drawing/2014/main" id="{B8CFB0F9-A04C-471F-B1BA-FD450DB82DA1}"/>
              </a:ext>
            </a:extLst>
          </p:cNvPr>
          <p:cNvSpPr/>
          <p:nvPr/>
        </p:nvSpPr>
        <p:spPr>
          <a:xfrm>
            <a:off x="2310262" y="6517481"/>
            <a:ext cx="9881738" cy="11392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pic>
        <p:nvPicPr>
          <p:cNvPr id="5" name="Picture 4" descr="Um logo com a letra A, com a cor laranja e azul, com uma visão mais voltada para industrial e fundo branco sólido, para a empresa alpha de consultoria em excelência de gestão de produção industrial, com maior qualidade de imagem">
            <a:extLst>
              <a:ext uri="{FF2B5EF4-FFF2-40B4-BE49-F238E27FC236}">
                <a16:creationId xmlns:a16="http://schemas.microsoft.com/office/drawing/2014/main" id="{F4546D94-71CD-42D4-B116-741A7D08A1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86" t="20247" r="20459" b="28346"/>
          <a:stretch/>
        </p:blipFill>
        <p:spPr bwMode="auto">
          <a:xfrm>
            <a:off x="11453363" y="6176963"/>
            <a:ext cx="738637" cy="681037"/>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m 31">
            <a:extLst>
              <a:ext uri="{FF2B5EF4-FFF2-40B4-BE49-F238E27FC236}">
                <a16:creationId xmlns:a16="http://schemas.microsoft.com/office/drawing/2014/main" id="{EF226163-4FCD-6404-C1FE-5BB758B9A436}"/>
              </a:ext>
            </a:extLst>
          </p:cNvPr>
          <p:cNvPicPr>
            <a:picLocks noChangeAspect="1"/>
          </p:cNvPicPr>
          <p:nvPr/>
        </p:nvPicPr>
        <p:blipFill rotWithShape="1">
          <a:blip r:embed="rId4"/>
          <a:srcRect b="2494"/>
          <a:stretch/>
        </p:blipFill>
        <p:spPr>
          <a:xfrm>
            <a:off x="5210940" y="2275531"/>
            <a:ext cx="2697376" cy="3075802"/>
          </a:xfrm>
          <a:prstGeom prst="rect">
            <a:avLst/>
          </a:prstGeom>
        </p:spPr>
      </p:pic>
      <p:pic>
        <p:nvPicPr>
          <p:cNvPr id="34" name="Imagem 33">
            <a:extLst>
              <a:ext uri="{FF2B5EF4-FFF2-40B4-BE49-F238E27FC236}">
                <a16:creationId xmlns:a16="http://schemas.microsoft.com/office/drawing/2014/main" id="{6BEA1822-700A-C719-ECFC-A2BCA032A4E7}"/>
              </a:ext>
            </a:extLst>
          </p:cNvPr>
          <p:cNvPicPr>
            <a:picLocks noChangeAspect="1"/>
          </p:cNvPicPr>
          <p:nvPr/>
        </p:nvPicPr>
        <p:blipFill rotWithShape="1">
          <a:blip r:embed="rId5"/>
          <a:srcRect l="15330" t="22964"/>
          <a:stretch/>
        </p:blipFill>
        <p:spPr>
          <a:xfrm>
            <a:off x="8135731" y="2275531"/>
            <a:ext cx="3454504" cy="3075802"/>
          </a:xfrm>
          <a:prstGeom prst="rect">
            <a:avLst/>
          </a:prstGeom>
        </p:spPr>
      </p:pic>
      <p:pic>
        <p:nvPicPr>
          <p:cNvPr id="36" name="Imagem 35" descr="Uma imagem contendo no interior, edifício, metal, mesa&#10;&#10;Descrição gerada automaticamente">
            <a:extLst>
              <a:ext uri="{FF2B5EF4-FFF2-40B4-BE49-F238E27FC236}">
                <a16:creationId xmlns:a16="http://schemas.microsoft.com/office/drawing/2014/main" id="{50DF23A2-C1E2-DCA8-B4E8-9C61F3BEE81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5649" b="7065"/>
          <a:stretch/>
        </p:blipFill>
        <p:spPr>
          <a:xfrm>
            <a:off x="518619" y="2331571"/>
            <a:ext cx="2175599" cy="2989220"/>
          </a:xfrm>
          <a:prstGeom prst="rect">
            <a:avLst/>
          </a:prstGeom>
        </p:spPr>
      </p:pic>
      <p:pic>
        <p:nvPicPr>
          <p:cNvPr id="10" name="Imagem 9" descr="Gráfico&#10;&#10;Descrição gerada automaticamente com confiança média">
            <a:extLst>
              <a:ext uri="{FF2B5EF4-FFF2-40B4-BE49-F238E27FC236}">
                <a16:creationId xmlns:a16="http://schemas.microsoft.com/office/drawing/2014/main" id="{490F3EF8-E012-4590-908C-9B194939090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2493830" y="2747560"/>
            <a:ext cx="3031203" cy="2175599"/>
          </a:xfrm>
          <a:prstGeom prst="rect">
            <a:avLst/>
          </a:prstGeom>
        </p:spPr>
      </p:pic>
    </p:spTree>
    <p:extLst>
      <p:ext uri="{BB962C8B-B14F-4D97-AF65-F5344CB8AC3E}">
        <p14:creationId xmlns:p14="http://schemas.microsoft.com/office/powerpoint/2010/main" val="38063668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8467725" cy="1038225"/>
          </a:xfrm>
        </p:spPr>
        <p:txBody>
          <a:bodyPr vert="horz" lIns="91440" tIns="45720" rIns="91440" bIns="45720" rtlCol="0" anchor="b">
            <a:noAutofit/>
          </a:bodyPr>
          <a:lstStyle/>
          <a:p>
            <a:r>
              <a:rPr lang="pt-BR" sz="5400" b="1" dirty="0" err="1">
                <a:solidFill>
                  <a:schemeClr val="accent5">
                    <a:lumMod val="75000"/>
                  </a:schemeClr>
                </a:solidFill>
                <a:latin typeface="Bahnschrift Light" panose="020B0502040204020203" pitchFamily="34" charset="0"/>
              </a:rPr>
              <a:t>Kanban</a:t>
            </a:r>
            <a:endParaRPr lang="pt-BR" sz="5400" b="1" dirty="0">
              <a:solidFill>
                <a:schemeClr val="accent5">
                  <a:lumMod val="75000"/>
                </a:schemeClr>
              </a:solidFill>
              <a:latin typeface="Bahnschrift Light" panose="020B0502040204020203" pitchFamily="34" charset="0"/>
            </a:endParaRPr>
          </a:p>
        </p:txBody>
      </p:sp>
      <p:sp>
        <p:nvSpPr>
          <p:cNvPr id="4" name="Retângulo 3">
            <a:extLst>
              <a:ext uri="{FF2B5EF4-FFF2-40B4-BE49-F238E27FC236}">
                <a16:creationId xmlns:a16="http://schemas.microsoft.com/office/drawing/2014/main" id="{B6D03652-D6D6-455D-AFF6-339E3AD69D33}"/>
              </a:ext>
            </a:extLst>
          </p:cNvPr>
          <p:cNvSpPr/>
          <p:nvPr/>
        </p:nvSpPr>
        <p:spPr>
          <a:xfrm>
            <a:off x="0" y="1038225"/>
            <a:ext cx="11677650" cy="113920"/>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pic>
        <p:nvPicPr>
          <p:cNvPr id="6" name="Picture 6" descr="FATEC SJC">
            <a:extLst>
              <a:ext uri="{FF2B5EF4-FFF2-40B4-BE49-F238E27FC236}">
                <a16:creationId xmlns:a16="http://schemas.microsoft.com/office/drawing/2014/main" id="{CE9E5DB4-DE3D-428F-B404-007CE5D82F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550"/>
          <a:stretch/>
        </p:blipFill>
        <p:spPr bwMode="auto">
          <a:xfrm>
            <a:off x="28834" y="5971760"/>
            <a:ext cx="1000385" cy="87671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7">
            <a:extLst>
              <a:ext uri="{FF2B5EF4-FFF2-40B4-BE49-F238E27FC236}">
                <a16:creationId xmlns:a16="http://schemas.microsoft.com/office/drawing/2014/main" id="{B8CFB0F9-A04C-471F-B1BA-FD450DB82DA1}"/>
              </a:ext>
            </a:extLst>
          </p:cNvPr>
          <p:cNvSpPr/>
          <p:nvPr/>
        </p:nvSpPr>
        <p:spPr>
          <a:xfrm>
            <a:off x="2310262" y="6517481"/>
            <a:ext cx="9881738" cy="11392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pic>
        <p:nvPicPr>
          <p:cNvPr id="5" name="Picture 4" descr="Um logo com a letra A, com a cor laranja e azul, com uma visão mais voltada para industrial e fundo branco sólido, para a empresa alpha de consultoria em excelência de gestão de produção industrial, com maior qualidade de imagem">
            <a:extLst>
              <a:ext uri="{FF2B5EF4-FFF2-40B4-BE49-F238E27FC236}">
                <a16:creationId xmlns:a16="http://schemas.microsoft.com/office/drawing/2014/main" id="{F4546D94-71CD-42D4-B116-741A7D08A18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786" t="20247" r="20459" b="28346"/>
          <a:stretch/>
        </p:blipFill>
        <p:spPr bwMode="auto">
          <a:xfrm>
            <a:off x="11453363" y="6176963"/>
            <a:ext cx="738637" cy="681037"/>
          </a:xfrm>
          <a:prstGeom prst="rect">
            <a:avLst/>
          </a:prstGeom>
          <a:noFill/>
          <a:extLst>
            <a:ext uri="{909E8E84-426E-40DD-AFC4-6F175D3DCCD1}">
              <a14:hiddenFill xmlns:a14="http://schemas.microsoft.com/office/drawing/2010/main">
                <a:solidFill>
                  <a:srgbClr val="FFFFFF"/>
                </a:solidFill>
              </a14:hiddenFill>
            </a:ext>
          </a:extLst>
        </p:spPr>
      </p:pic>
      <p:pic>
        <p:nvPicPr>
          <p:cNvPr id="8" name="Vídeo 3">
            <a:hlinkClick r:id="" action="ppaction://media"/>
            <a:extLst>
              <a:ext uri="{FF2B5EF4-FFF2-40B4-BE49-F238E27FC236}">
                <a16:creationId xmlns:a16="http://schemas.microsoft.com/office/drawing/2014/main" id="{4A1B81CB-592F-D5FF-FAC8-32F991DFAF3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17201" b="14794"/>
          <a:stretch/>
        </p:blipFill>
        <p:spPr>
          <a:xfrm>
            <a:off x="2692866" y="1668492"/>
            <a:ext cx="6613059" cy="3852061"/>
          </a:xfrm>
          <a:prstGeom prst="rect">
            <a:avLst/>
          </a:prstGeom>
        </p:spPr>
      </p:pic>
    </p:spTree>
    <p:extLst>
      <p:ext uri="{BB962C8B-B14F-4D97-AF65-F5344CB8AC3E}">
        <p14:creationId xmlns:p14="http://schemas.microsoft.com/office/powerpoint/2010/main" val="27657558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1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8467725" cy="1038225"/>
          </a:xfrm>
        </p:spPr>
        <p:txBody>
          <a:bodyPr vert="horz" lIns="91440" tIns="45720" rIns="91440" bIns="45720" rtlCol="0" anchor="b">
            <a:noAutofit/>
          </a:bodyPr>
          <a:lstStyle/>
          <a:p>
            <a:r>
              <a:rPr lang="pt-BR" sz="5400" b="1" dirty="0" err="1">
                <a:solidFill>
                  <a:schemeClr val="accent5">
                    <a:lumMod val="75000"/>
                  </a:schemeClr>
                </a:solidFill>
                <a:latin typeface="Bahnschrift Light" panose="020B0502040204020203" pitchFamily="34" charset="0"/>
              </a:rPr>
              <a:t>Kanban</a:t>
            </a:r>
            <a:endParaRPr lang="pt-BR" sz="5400" b="1" dirty="0">
              <a:solidFill>
                <a:schemeClr val="accent5">
                  <a:lumMod val="75000"/>
                </a:schemeClr>
              </a:solidFill>
              <a:latin typeface="Bahnschrift Light" panose="020B0502040204020203" pitchFamily="34" charset="0"/>
            </a:endParaRPr>
          </a:p>
        </p:txBody>
      </p:sp>
      <p:sp>
        <p:nvSpPr>
          <p:cNvPr id="4" name="Retângulo 3">
            <a:extLst>
              <a:ext uri="{FF2B5EF4-FFF2-40B4-BE49-F238E27FC236}">
                <a16:creationId xmlns:a16="http://schemas.microsoft.com/office/drawing/2014/main" id="{B6D03652-D6D6-455D-AFF6-339E3AD69D33}"/>
              </a:ext>
            </a:extLst>
          </p:cNvPr>
          <p:cNvSpPr/>
          <p:nvPr/>
        </p:nvSpPr>
        <p:spPr>
          <a:xfrm>
            <a:off x="0" y="1038225"/>
            <a:ext cx="11677650" cy="113920"/>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pic>
        <p:nvPicPr>
          <p:cNvPr id="6" name="Picture 6" descr="FATEC SJC">
            <a:extLst>
              <a:ext uri="{FF2B5EF4-FFF2-40B4-BE49-F238E27FC236}">
                <a16:creationId xmlns:a16="http://schemas.microsoft.com/office/drawing/2014/main" id="{CE9E5DB4-DE3D-428F-B404-007CE5D82F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550"/>
          <a:stretch/>
        </p:blipFill>
        <p:spPr bwMode="auto">
          <a:xfrm>
            <a:off x="28834" y="5971760"/>
            <a:ext cx="1000385" cy="87671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7">
            <a:extLst>
              <a:ext uri="{FF2B5EF4-FFF2-40B4-BE49-F238E27FC236}">
                <a16:creationId xmlns:a16="http://schemas.microsoft.com/office/drawing/2014/main" id="{B8CFB0F9-A04C-471F-B1BA-FD450DB82DA1}"/>
              </a:ext>
            </a:extLst>
          </p:cNvPr>
          <p:cNvSpPr/>
          <p:nvPr/>
        </p:nvSpPr>
        <p:spPr>
          <a:xfrm>
            <a:off x="2310262" y="6517481"/>
            <a:ext cx="9881738" cy="11392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pic>
        <p:nvPicPr>
          <p:cNvPr id="5" name="Picture 4" descr="Um logo com a letra A, com a cor laranja e azul, com uma visão mais voltada para industrial e fundo branco sólido, para a empresa alpha de consultoria em excelência de gestão de produção industrial, com maior qualidade de imagem">
            <a:extLst>
              <a:ext uri="{FF2B5EF4-FFF2-40B4-BE49-F238E27FC236}">
                <a16:creationId xmlns:a16="http://schemas.microsoft.com/office/drawing/2014/main" id="{F4546D94-71CD-42D4-B116-741A7D08A18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786" t="20247" r="20459" b="28346"/>
          <a:stretch/>
        </p:blipFill>
        <p:spPr bwMode="auto">
          <a:xfrm>
            <a:off x="11453363" y="6176963"/>
            <a:ext cx="738637" cy="681037"/>
          </a:xfrm>
          <a:prstGeom prst="rect">
            <a:avLst/>
          </a:prstGeom>
          <a:noFill/>
          <a:extLst>
            <a:ext uri="{909E8E84-426E-40DD-AFC4-6F175D3DCCD1}">
              <a14:hiddenFill xmlns:a14="http://schemas.microsoft.com/office/drawing/2010/main">
                <a:solidFill>
                  <a:srgbClr val="FFFFFF"/>
                </a:solidFill>
              </a14:hiddenFill>
            </a:ext>
          </a:extLst>
        </p:spPr>
      </p:pic>
      <p:pic>
        <p:nvPicPr>
          <p:cNvPr id="11" name="Vídeo 9">
            <a:hlinkClick r:id="" action="ppaction://media"/>
            <a:extLst>
              <a:ext uri="{FF2B5EF4-FFF2-40B4-BE49-F238E27FC236}">
                <a16:creationId xmlns:a16="http://schemas.microsoft.com/office/drawing/2014/main" id="{3610A3BE-C21D-212F-3F29-C26059230E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20125" b="14794"/>
          <a:stretch/>
        </p:blipFill>
        <p:spPr>
          <a:xfrm>
            <a:off x="2711642" y="1673666"/>
            <a:ext cx="6594283" cy="3981776"/>
          </a:xfrm>
          <a:prstGeom prst="rect">
            <a:avLst/>
          </a:prstGeom>
        </p:spPr>
      </p:pic>
    </p:spTree>
    <p:extLst>
      <p:ext uri="{BB962C8B-B14F-4D97-AF65-F5344CB8AC3E}">
        <p14:creationId xmlns:p14="http://schemas.microsoft.com/office/powerpoint/2010/main" val="18561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2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8467725" cy="1038225"/>
          </a:xfrm>
        </p:spPr>
        <p:txBody>
          <a:bodyPr vert="horz" lIns="91440" tIns="45720" rIns="91440" bIns="45720" rtlCol="0" anchor="b">
            <a:noAutofit/>
          </a:bodyPr>
          <a:lstStyle/>
          <a:p>
            <a:r>
              <a:rPr lang="pt-BR" sz="5400" b="1" dirty="0" err="1">
                <a:solidFill>
                  <a:schemeClr val="accent5">
                    <a:lumMod val="75000"/>
                  </a:schemeClr>
                </a:solidFill>
                <a:latin typeface="Bahnschrift Light" panose="020B0502040204020203" pitchFamily="34" charset="0"/>
              </a:rPr>
              <a:t>Kanban</a:t>
            </a:r>
            <a:endParaRPr lang="pt-BR" sz="5400" b="1" dirty="0">
              <a:solidFill>
                <a:schemeClr val="accent5">
                  <a:lumMod val="75000"/>
                </a:schemeClr>
              </a:solidFill>
              <a:latin typeface="Bahnschrift Light" panose="020B0502040204020203" pitchFamily="34" charset="0"/>
            </a:endParaRPr>
          </a:p>
        </p:txBody>
      </p:sp>
      <p:sp>
        <p:nvSpPr>
          <p:cNvPr id="4" name="Retângulo 3">
            <a:extLst>
              <a:ext uri="{FF2B5EF4-FFF2-40B4-BE49-F238E27FC236}">
                <a16:creationId xmlns:a16="http://schemas.microsoft.com/office/drawing/2014/main" id="{B6D03652-D6D6-455D-AFF6-339E3AD69D33}"/>
              </a:ext>
            </a:extLst>
          </p:cNvPr>
          <p:cNvSpPr/>
          <p:nvPr/>
        </p:nvSpPr>
        <p:spPr>
          <a:xfrm>
            <a:off x="0" y="1038225"/>
            <a:ext cx="11677650" cy="113920"/>
          </a:xfrm>
          <a:prstGeom prst="rect">
            <a:avLst/>
          </a:prstGeom>
          <a:gradFill flip="none" rotWithShape="1">
            <a:gsLst>
              <a:gs pos="0">
                <a:srgbClr val="E07521"/>
              </a:gs>
              <a:gs pos="100000">
                <a:srgbClr val="CF4E17"/>
              </a:gs>
              <a:gs pos="100000">
                <a:srgbClr val="CF4E17"/>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chemeClr val="bg1"/>
              </a:solidFill>
            </a:endParaRPr>
          </a:p>
        </p:txBody>
      </p:sp>
      <p:pic>
        <p:nvPicPr>
          <p:cNvPr id="6" name="Picture 6" descr="FATEC SJC">
            <a:extLst>
              <a:ext uri="{FF2B5EF4-FFF2-40B4-BE49-F238E27FC236}">
                <a16:creationId xmlns:a16="http://schemas.microsoft.com/office/drawing/2014/main" id="{CE9E5DB4-DE3D-428F-B404-007CE5D82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0"/>
          <a:stretch/>
        </p:blipFill>
        <p:spPr bwMode="auto">
          <a:xfrm>
            <a:off x="28834" y="5971760"/>
            <a:ext cx="1000385" cy="876715"/>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7">
            <a:extLst>
              <a:ext uri="{FF2B5EF4-FFF2-40B4-BE49-F238E27FC236}">
                <a16:creationId xmlns:a16="http://schemas.microsoft.com/office/drawing/2014/main" id="{B8CFB0F9-A04C-471F-B1BA-FD450DB82DA1}"/>
              </a:ext>
            </a:extLst>
          </p:cNvPr>
          <p:cNvSpPr/>
          <p:nvPr/>
        </p:nvSpPr>
        <p:spPr>
          <a:xfrm>
            <a:off x="2310262" y="6517481"/>
            <a:ext cx="9881738" cy="113921"/>
          </a:xfrm>
          <a:custGeom>
            <a:avLst/>
            <a:gdLst>
              <a:gd name="connsiteX0" fmla="*/ 0 w 8107017"/>
              <a:gd name="connsiteY0" fmla="*/ 0 h 1769166"/>
              <a:gd name="connsiteX1" fmla="*/ 8107017 w 8107017"/>
              <a:gd name="connsiteY1" fmla="*/ 0 h 1769166"/>
              <a:gd name="connsiteX2" fmla="*/ 8107017 w 8107017"/>
              <a:gd name="connsiteY2" fmla="*/ 1769166 h 1769166"/>
              <a:gd name="connsiteX3" fmla="*/ 0 w 8107017"/>
              <a:gd name="connsiteY3" fmla="*/ 1769166 h 1769166"/>
              <a:gd name="connsiteX4" fmla="*/ 0 w 8107017"/>
              <a:gd name="connsiteY4" fmla="*/ 0 h 1769166"/>
              <a:gd name="connsiteX0" fmla="*/ 0 w 8107017"/>
              <a:gd name="connsiteY0" fmla="*/ 0 h 1789044"/>
              <a:gd name="connsiteX1" fmla="*/ 8107017 w 8107017"/>
              <a:gd name="connsiteY1" fmla="*/ 0 h 1789044"/>
              <a:gd name="connsiteX2" fmla="*/ 8107017 w 8107017"/>
              <a:gd name="connsiteY2" fmla="*/ 1769166 h 1789044"/>
              <a:gd name="connsiteX3" fmla="*/ 1123122 w 8107017"/>
              <a:gd name="connsiteY3" fmla="*/ 1789044 h 1789044"/>
              <a:gd name="connsiteX4" fmla="*/ 0 w 8107017"/>
              <a:gd name="connsiteY4" fmla="*/ 0 h 178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17" h="1789044">
                <a:moveTo>
                  <a:pt x="0" y="0"/>
                </a:moveTo>
                <a:lnTo>
                  <a:pt x="8107017" y="0"/>
                </a:lnTo>
                <a:lnTo>
                  <a:pt x="8107017" y="1769166"/>
                </a:lnTo>
                <a:lnTo>
                  <a:pt x="1123122" y="1789044"/>
                </a:lnTo>
                <a:lnTo>
                  <a:pt x="0" y="0"/>
                </a:lnTo>
                <a:close/>
              </a:path>
            </a:pathLst>
          </a:custGeom>
          <a:gradFill flip="none" rotWithShape="1">
            <a:gsLst>
              <a:gs pos="0">
                <a:srgbClr val="006F9A"/>
              </a:gs>
              <a:gs pos="100000">
                <a:srgbClr val="041452"/>
              </a:gs>
              <a:gs pos="100000">
                <a:srgbClr val="006F9A">
                  <a:tint val="23500"/>
                  <a:satMod val="160000"/>
                </a:srgb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pic>
        <p:nvPicPr>
          <p:cNvPr id="5" name="Picture 4" descr="Um logo com a letra A, com a cor laranja e azul, com uma visão mais voltada para industrial e fundo branco sólido, para a empresa alpha de consultoria em excelência de gestão de produção industrial, com maior qualidade de imagem">
            <a:extLst>
              <a:ext uri="{FF2B5EF4-FFF2-40B4-BE49-F238E27FC236}">
                <a16:creationId xmlns:a16="http://schemas.microsoft.com/office/drawing/2014/main" id="{F4546D94-71CD-42D4-B116-741A7D08A1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86" t="20247" r="20459" b="28346"/>
          <a:stretch/>
        </p:blipFill>
        <p:spPr bwMode="auto">
          <a:xfrm>
            <a:off x="11453363" y="6176963"/>
            <a:ext cx="738637" cy="681037"/>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0F29FC66-C478-BB9F-7B99-69DE2089C654}"/>
              </a:ext>
            </a:extLst>
          </p:cNvPr>
          <p:cNvSpPr>
            <a:spLocks noGrp="1"/>
          </p:cNvSpPr>
          <p:nvPr>
            <p:ph idx="1"/>
          </p:nvPr>
        </p:nvSpPr>
        <p:spPr>
          <a:xfrm>
            <a:off x="581025" y="1287580"/>
            <a:ext cx="7489549" cy="4608312"/>
          </a:xfrm>
        </p:spPr>
        <p:txBody>
          <a:bodyPr vert="horz" lIns="91440" tIns="45720" rIns="91440" bIns="45720" rtlCol="0" anchor="t">
            <a:noAutofit/>
          </a:bodyPr>
          <a:lstStyle/>
          <a:p>
            <a:pPr marL="0" indent="0">
              <a:lnSpc>
                <a:spcPct val="100000"/>
              </a:lnSpc>
              <a:spcBef>
                <a:spcPct val="0"/>
              </a:spcBef>
              <a:buNone/>
            </a:pPr>
            <a:r>
              <a:rPr lang="pt-BR" dirty="0">
                <a:solidFill>
                  <a:schemeClr val="accent5">
                    <a:lumMod val="75000"/>
                  </a:schemeClr>
                </a:solidFill>
                <a:latin typeface="Bahnschrift Light" panose="020B0502040204020203" pitchFamily="34" charset="0"/>
                <a:ea typeface="+mj-ea"/>
                <a:cs typeface="+mj-cs"/>
              </a:rPr>
              <a:t>Materiais e custo:	</a:t>
            </a:r>
          </a:p>
          <a:p>
            <a:pPr lvl="1"/>
            <a:endParaRPr lang="pt-BR" dirty="0"/>
          </a:p>
        </p:txBody>
      </p:sp>
      <p:grpSp>
        <p:nvGrpSpPr>
          <p:cNvPr id="14" name="Agrupar 13">
            <a:extLst>
              <a:ext uri="{FF2B5EF4-FFF2-40B4-BE49-F238E27FC236}">
                <a16:creationId xmlns:a16="http://schemas.microsoft.com/office/drawing/2014/main" id="{6B1210BF-4DA2-644D-B2C0-171CA206046D}"/>
              </a:ext>
            </a:extLst>
          </p:cNvPr>
          <p:cNvGrpSpPr/>
          <p:nvPr/>
        </p:nvGrpSpPr>
        <p:grpSpPr>
          <a:xfrm>
            <a:off x="7498121" y="977328"/>
            <a:ext cx="3192826" cy="1789560"/>
            <a:chOff x="5343277" y="1697063"/>
            <a:chExt cx="4026009" cy="2256553"/>
          </a:xfrm>
        </p:grpSpPr>
        <p:pic>
          <p:nvPicPr>
            <p:cNvPr id="9" name="Imagem 8" descr="Uma imagem contendo Interface gráfica do usuário&#10;&#10;Descrição gerada automaticamente">
              <a:extLst>
                <a:ext uri="{FF2B5EF4-FFF2-40B4-BE49-F238E27FC236}">
                  <a16:creationId xmlns:a16="http://schemas.microsoft.com/office/drawing/2014/main" id="{8FC3972B-82E1-5278-D4F4-9CFCB937A4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3277" y="1697063"/>
              <a:ext cx="4026009" cy="2256553"/>
            </a:xfrm>
            <a:prstGeom prst="rect">
              <a:avLst/>
            </a:prstGeom>
          </p:spPr>
        </p:pic>
        <p:cxnSp>
          <p:nvCxnSpPr>
            <p:cNvPr id="12" name="Conector de Seta Reta 11">
              <a:extLst>
                <a:ext uri="{FF2B5EF4-FFF2-40B4-BE49-F238E27FC236}">
                  <a16:creationId xmlns:a16="http://schemas.microsoft.com/office/drawing/2014/main" id="{99976E6B-3EF9-6228-3751-F55CE949ECFA}"/>
                </a:ext>
              </a:extLst>
            </p:cNvPr>
            <p:cNvCxnSpPr/>
            <p:nvPr/>
          </p:nvCxnSpPr>
          <p:spPr>
            <a:xfrm>
              <a:off x="6488264" y="2274073"/>
              <a:ext cx="413468" cy="600324"/>
            </a:xfrm>
            <a:prstGeom prst="straightConnector1">
              <a:avLst/>
            </a:prstGeom>
            <a:ln>
              <a:solidFill>
                <a:srgbClr val="041452"/>
              </a:solidFill>
              <a:tailEnd type="triangle"/>
            </a:ln>
          </p:spPr>
          <p:style>
            <a:lnRef idx="1">
              <a:schemeClr val="accent1"/>
            </a:lnRef>
            <a:fillRef idx="0">
              <a:schemeClr val="accent1"/>
            </a:fillRef>
            <a:effectRef idx="0">
              <a:schemeClr val="accent1"/>
            </a:effectRef>
            <a:fontRef idx="minor">
              <a:schemeClr val="tx1"/>
            </a:fontRef>
          </p:style>
        </p:cxnSp>
        <p:sp>
          <p:nvSpPr>
            <p:cNvPr id="13" name="Espaço Reservado para Conteúdo 2">
              <a:extLst>
                <a:ext uri="{FF2B5EF4-FFF2-40B4-BE49-F238E27FC236}">
                  <a16:creationId xmlns:a16="http://schemas.microsoft.com/office/drawing/2014/main" id="{58D03E16-917F-3226-4977-036044A5A4D4}"/>
                </a:ext>
              </a:extLst>
            </p:cNvPr>
            <p:cNvSpPr txBox="1">
              <a:spLocks/>
            </p:cNvSpPr>
            <p:nvPr/>
          </p:nvSpPr>
          <p:spPr>
            <a:xfrm>
              <a:off x="6016469" y="1954723"/>
              <a:ext cx="943589" cy="4921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ct val="0"/>
                </a:spcBef>
                <a:buFont typeface="Arial" panose="020B0604020202020204" pitchFamily="34" charset="0"/>
                <a:buNone/>
              </a:pPr>
              <a:r>
                <a:rPr lang="pt-BR" sz="1200" dirty="0">
                  <a:solidFill>
                    <a:schemeClr val="accent5">
                      <a:lumMod val="75000"/>
                    </a:schemeClr>
                  </a:solidFill>
                  <a:latin typeface="Bahnschrift Light" panose="020B0502040204020203" pitchFamily="34" charset="0"/>
                  <a:ea typeface="+mj-ea"/>
                  <a:cs typeface="+mj-cs"/>
                </a:rPr>
                <a:t>Sensor	</a:t>
              </a:r>
            </a:p>
            <a:p>
              <a:pPr lvl="1"/>
              <a:endParaRPr lang="pt-BR" sz="1100" dirty="0"/>
            </a:p>
          </p:txBody>
        </p:sp>
      </p:grpSp>
      <p:pic>
        <p:nvPicPr>
          <p:cNvPr id="15" name="Imagem 14" descr="Uma imagem contendo no interior, edifício, metal, mesa&#10;&#10;Descrição gerada automaticamente">
            <a:extLst>
              <a:ext uri="{FF2B5EF4-FFF2-40B4-BE49-F238E27FC236}">
                <a16:creationId xmlns:a16="http://schemas.microsoft.com/office/drawing/2014/main" id="{2C0A7401-15EE-7252-EDD6-40B2F23533D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7552" b="31797"/>
          <a:stretch/>
        </p:blipFill>
        <p:spPr>
          <a:xfrm>
            <a:off x="7442954" y="2822027"/>
            <a:ext cx="3303160" cy="1799914"/>
          </a:xfrm>
          <a:prstGeom prst="rect">
            <a:avLst/>
          </a:prstGeom>
        </p:spPr>
      </p:pic>
      <p:pic>
        <p:nvPicPr>
          <p:cNvPr id="1026" name="Picture 2" descr="CASA DOS RELES ELETRO ELETRÔNICA LTDA - SINALEIRO ELETRONICO C/BUZZER  AD16-22SM 220V">
            <a:extLst>
              <a:ext uri="{FF2B5EF4-FFF2-40B4-BE49-F238E27FC236}">
                <a16:creationId xmlns:a16="http://schemas.microsoft.com/office/drawing/2014/main" id="{B3D8993C-CCD8-1F07-2709-95CC8D2238F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4" b="15988"/>
          <a:stretch/>
        </p:blipFill>
        <p:spPr bwMode="auto">
          <a:xfrm>
            <a:off x="8570103" y="4772510"/>
            <a:ext cx="1433142" cy="808370"/>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m 16" descr="Texto&#10;&#10;Descrição gerada automaticamente">
            <a:extLst>
              <a:ext uri="{FF2B5EF4-FFF2-40B4-BE49-F238E27FC236}">
                <a16:creationId xmlns:a16="http://schemas.microsoft.com/office/drawing/2014/main" id="{E0247563-FCBB-1BB5-16DC-0739F218731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5327" t="-764" r="46289"/>
          <a:stretch/>
        </p:blipFill>
        <p:spPr>
          <a:xfrm>
            <a:off x="7395036" y="4735676"/>
            <a:ext cx="546144" cy="1677845"/>
          </a:xfrm>
          <a:prstGeom prst="rect">
            <a:avLst/>
          </a:prstGeom>
        </p:spPr>
      </p:pic>
      <p:pic>
        <p:nvPicPr>
          <p:cNvPr id="19" name="Imagem 18" descr="Interface gráfica do usuário&#10;&#10;Descrição gerada automaticamente">
            <a:extLst>
              <a:ext uri="{FF2B5EF4-FFF2-40B4-BE49-F238E27FC236}">
                <a16:creationId xmlns:a16="http://schemas.microsoft.com/office/drawing/2014/main" id="{ADA8933E-60FB-F629-0883-6F7A7F8BC2E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033" t="42600" r="16423" b="21469"/>
          <a:stretch/>
        </p:blipFill>
        <p:spPr>
          <a:xfrm>
            <a:off x="8493425" y="5784754"/>
            <a:ext cx="1914399" cy="562468"/>
          </a:xfrm>
          <a:prstGeom prst="rect">
            <a:avLst/>
          </a:prstGeom>
        </p:spPr>
      </p:pic>
      <p:graphicFrame>
        <p:nvGraphicFramePr>
          <p:cNvPr id="10" name="Tabela 9">
            <a:extLst>
              <a:ext uri="{FF2B5EF4-FFF2-40B4-BE49-F238E27FC236}">
                <a16:creationId xmlns:a16="http://schemas.microsoft.com/office/drawing/2014/main" id="{477B2D14-1AA6-4E79-9AE6-EA35FEEA75E7}"/>
              </a:ext>
            </a:extLst>
          </p:cNvPr>
          <p:cNvGraphicFramePr>
            <a:graphicFrameLocks noGrp="1"/>
          </p:cNvGraphicFramePr>
          <p:nvPr>
            <p:extLst>
              <p:ext uri="{D42A27DB-BD31-4B8C-83A1-F6EECF244321}">
                <p14:modId xmlns:p14="http://schemas.microsoft.com/office/powerpoint/2010/main" val="418976671"/>
              </p:ext>
            </p:extLst>
          </p:nvPr>
        </p:nvGraphicFramePr>
        <p:xfrm>
          <a:off x="1626391" y="2395437"/>
          <a:ext cx="5398816" cy="2999894"/>
        </p:xfrm>
        <a:graphic>
          <a:graphicData uri="http://schemas.openxmlformats.org/drawingml/2006/table">
            <a:tbl>
              <a:tblPr bandRow="1">
                <a:tableStyleId>{8EC20E35-A176-4012-BC5E-935CFFF8708E}</a:tableStyleId>
              </a:tblPr>
              <a:tblGrid>
                <a:gridCol w="4157482">
                  <a:extLst>
                    <a:ext uri="{9D8B030D-6E8A-4147-A177-3AD203B41FA5}">
                      <a16:colId xmlns:a16="http://schemas.microsoft.com/office/drawing/2014/main" val="3899731767"/>
                    </a:ext>
                  </a:extLst>
                </a:gridCol>
                <a:gridCol w="1241334">
                  <a:extLst>
                    <a:ext uri="{9D8B030D-6E8A-4147-A177-3AD203B41FA5}">
                      <a16:colId xmlns:a16="http://schemas.microsoft.com/office/drawing/2014/main" val="606089940"/>
                    </a:ext>
                  </a:extLst>
                </a:gridCol>
              </a:tblGrid>
              <a:tr h="310334">
                <a:tc>
                  <a:txBody>
                    <a:bodyPr/>
                    <a:lstStyle/>
                    <a:p>
                      <a:pPr algn="ctr" fontAlgn="b"/>
                      <a:r>
                        <a:rPr lang="pt-BR" sz="1800" b="1" u="none" strike="noStrike" dirty="0">
                          <a:effectLst/>
                          <a:latin typeface="Bahnschrift" panose="020B0502040204020203" pitchFamily="34" charset="0"/>
                        </a:rPr>
                        <a:t>Item</a:t>
                      </a:r>
                      <a:endParaRPr lang="pt-BR" sz="1800" b="1"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tc>
                  <a:txBody>
                    <a:bodyPr/>
                    <a:lstStyle/>
                    <a:p>
                      <a:pPr algn="ctr" fontAlgn="b"/>
                      <a:r>
                        <a:rPr lang="pt-BR" sz="1800" b="1" u="none" strike="noStrike" dirty="0">
                          <a:effectLst/>
                          <a:latin typeface="Bahnschrift" panose="020B0502040204020203" pitchFamily="34" charset="0"/>
                        </a:rPr>
                        <a:t>Valor</a:t>
                      </a:r>
                      <a:endParaRPr lang="pt-BR" sz="1800" b="1"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extLst>
                  <a:ext uri="{0D108BD9-81ED-4DB2-BD59-A6C34878D82A}">
                    <a16:rowId xmlns:a16="http://schemas.microsoft.com/office/drawing/2014/main" val="3109836145"/>
                  </a:ext>
                </a:extLst>
              </a:tr>
              <a:tr h="295556">
                <a:tc>
                  <a:txBody>
                    <a:bodyPr/>
                    <a:lstStyle/>
                    <a:p>
                      <a:pPr algn="l" fontAlgn="b"/>
                      <a:r>
                        <a:rPr lang="pt-BR" sz="1700" u="none" strike="noStrike" dirty="0">
                          <a:effectLst/>
                          <a:latin typeface="Bahnschrift" panose="020B0502040204020203" pitchFamily="34" charset="0"/>
                        </a:rPr>
                        <a:t>Arduino Nano </a:t>
                      </a:r>
                      <a:endParaRPr lang="pt-BR" sz="1700" b="0"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tc>
                  <a:txBody>
                    <a:bodyPr/>
                    <a:lstStyle/>
                    <a:p>
                      <a:pPr algn="l" fontAlgn="b"/>
                      <a:r>
                        <a:rPr lang="pt-BR" sz="1700" u="none" strike="noStrike">
                          <a:effectLst/>
                          <a:latin typeface="Bahnschrift" panose="020B0502040204020203" pitchFamily="34" charset="0"/>
                        </a:rPr>
                        <a:t> R$    32,00 </a:t>
                      </a:r>
                      <a:endParaRPr lang="pt-BR" sz="1700" b="0" i="0" u="none" strike="noStrike">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extLst>
                  <a:ext uri="{0D108BD9-81ED-4DB2-BD59-A6C34878D82A}">
                    <a16:rowId xmlns:a16="http://schemas.microsoft.com/office/drawing/2014/main" val="2657417282"/>
                  </a:ext>
                </a:extLst>
              </a:tr>
              <a:tr h="295556">
                <a:tc>
                  <a:txBody>
                    <a:bodyPr/>
                    <a:lstStyle/>
                    <a:p>
                      <a:pPr algn="l" fontAlgn="b"/>
                      <a:r>
                        <a:rPr lang="pt-BR" sz="1700" u="none" strike="noStrike" dirty="0">
                          <a:effectLst/>
                          <a:latin typeface="Bahnschrift" panose="020B0502040204020203" pitchFamily="34" charset="0"/>
                        </a:rPr>
                        <a:t>Sensor de proximidade </a:t>
                      </a:r>
                      <a:r>
                        <a:rPr lang="pt-BR" sz="1700" u="none" strike="noStrike" dirty="0" err="1">
                          <a:effectLst/>
                          <a:latin typeface="Bahnschrift" panose="020B0502040204020203" pitchFamily="34" charset="0"/>
                        </a:rPr>
                        <a:t>ultrasonico</a:t>
                      </a:r>
                      <a:endParaRPr lang="pt-BR" sz="1700" b="0"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tc>
                  <a:txBody>
                    <a:bodyPr/>
                    <a:lstStyle/>
                    <a:p>
                      <a:pPr algn="l" fontAlgn="b"/>
                      <a:r>
                        <a:rPr lang="pt-BR" sz="1700" u="none" strike="noStrike">
                          <a:effectLst/>
                          <a:latin typeface="Bahnschrift" panose="020B0502040204020203" pitchFamily="34" charset="0"/>
                        </a:rPr>
                        <a:t> R$    15,00 </a:t>
                      </a:r>
                      <a:endParaRPr lang="pt-BR" sz="1700" b="0" i="0" u="none" strike="noStrike">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extLst>
                  <a:ext uri="{0D108BD9-81ED-4DB2-BD59-A6C34878D82A}">
                    <a16:rowId xmlns:a16="http://schemas.microsoft.com/office/drawing/2014/main" val="2583549049"/>
                  </a:ext>
                </a:extLst>
              </a:tr>
              <a:tr h="295556">
                <a:tc>
                  <a:txBody>
                    <a:bodyPr/>
                    <a:lstStyle/>
                    <a:p>
                      <a:pPr algn="l" fontAlgn="b"/>
                      <a:r>
                        <a:rPr lang="pt-BR" sz="1700" u="none" strike="noStrike" dirty="0">
                          <a:effectLst/>
                          <a:latin typeface="Bahnschrift" panose="020B0502040204020203" pitchFamily="34" charset="0"/>
                        </a:rPr>
                        <a:t>Módulo Relé 1 Canal 5v</a:t>
                      </a:r>
                      <a:endParaRPr lang="pt-BR" sz="1700" b="0"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tc>
                  <a:txBody>
                    <a:bodyPr/>
                    <a:lstStyle/>
                    <a:p>
                      <a:pPr algn="l" fontAlgn="b"/>
                      <a:r>
                        <a:rPr lang="pt-BR" sz="1700" u="none" strike="noStrike">
                          <a:effectLst/>
                          <a:latin typeface="Bahnschrift" panose="020B0502040204020203" pitchFamily="34" charset="0"/>
                        </a:rPr>
                        <a:t> R$      9,00 </a:t>
                      </a:r>
                      <a:endParaRPr lang="pt-BR" sz="1700" b="0" i="0" u="none" strike="noStrike">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extLst>
                  <a:ext uri="{0D108BD9-81ED-4DB2-BD59-A6C34878D82A}">
                    <a16:rowId xmlns:a16="http://schemas.microsoft.com/office/drawing/2014/main" val="3915795847"/>
                  </a:ext>
                </a:extLst>
              </a:tr>
              <a:tr h="295556">
                <a:tc>
                  <a:txBody>
                    <a:bodyPr/>
                    <a:lstStyle/>
                    <a:p>
                      <a:pPr algn="l" fontAlgn="b"/>
                      <a:r>
                        <a:rPr lang="pt-BR" sz="1700" u="none" strike="noStrike" dirty="0" err="1">
                          <a:effectLst/>
                          <a:latin typeface="Bahnschrift" panose="020B0502040204020203" pitchFamily="34" charset="0"/>
                        </a:rPr>
                        <a:t>Buzzer</a:t>
                      </a:r>
                      <a:endParaRPr lang="pt-BR" sz="1700" b="0"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tc>
                  <a:txBody>
                    <a:bodyPr/>
                    <a:lstStyle/>
                    <a:p>
                      <a:pPr algn="l" fontAlgn="b"/>
                      <a:r>
                        <a:rPr lang="pt-BR" sz="1700" u="none" strike="noStrike">
                          <a:effectLst/>
                          <a:latin typeface="Bahnschrift" panose="020B0502040204020203" pitchFamily="34" charset="0"/>
                        </a:rPr>
                        <a:t> R$    15,00 </a:t>
                      </a:r>
                      <a:endParaRPr lang="pt-BR" sz="1700" b="0" i="0" u="none" strike="noStrike">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extLst>
                  <a:ext uri="{0D108BD9-81ED-4DB2-BD59-A6C34878D82A}">
                    <a16:rowId xmlns:a16="http://schemas.microsoft.com/office/drawing/2014/main" val="1518875083"/>
                  </a:ext>
                </a:extLst>
              </a:tr>
              <a:tr h="295556">
                <a:tc>
                  <a:txBody>
                    <a:bodyPr/>
                    <a:lstStyle/>
                    <a:p>
                      <a:pPr algn="l" fontAlgn="b"/>
                      <a:r>
                        <a:rPr lang="pt-BR" sz="1700" u="none" strike="noStrike" dirty="0">
                          <a:effectLst/>
                          <a:latin typeface="Bahnschrift" panose="020B0502040204020203" pitchFamily="34" charset="0"/>
                        </a:rPr>
                        <a:t>Kit Sinaleiros </a:t>
                      </a:r>
                      <a:endParaRPr lang="pt-BR" sz="1700" b="0"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tc>
                  <a:txBody>
                    <a:bodyPr/>
                    <a:lstStyle/>
                    <a:p>
                      <a:pPr algn="l" fontAlgn="b"/>
                      <a:r>
                        <a:rPr lang="pt-BR" sz="1700" u="none" strike="noStrike">
                          <a:effectLst/>
                          <a:latin typeface="Bahnschrift" panose="020B0502040204020203" pitchFamily="34" charset="0"/>
                        </a:rPr>
                        <a:t> R$    35,00 </a:t>
                      </a:r>
                      <a:endParaRPr lang="pt-BR" sz="1700" b="0" i="0" u="none" strike="noStrike">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extLst>
                  <a:ext uri="{0D108BD9-81ED-4DB2-BD59-A6C34878D82A}">
                    <a16:rowId xmlns:a16="http://schemas.microsoft.com/office/drawing/2014/main" val="1269868667"/>
                  </a:ext>
                </a:extLst>
              </a:tr>
              <a:tr h="295556">
                <a:tc>
                  <a:txBody>
                    <a:bodyPr/>
                    <a:lstStyle/>
                    <a:p>
                      <a:pPr algn="l" fontAlgn="b"/>
                      <a:r>
                        <a:rPr lang="pt-BR" sz="1700" u="none" strike="noStrike" dirty="0">
                          <a:effectLst/>
                          <a:latin typeface="Bahnschrift" panose="020B0502040204020203" pitchFamily="34" charset="0"/>
                        </a:rPr>
                        <a:t>Fiação</a:t>
                      </a:r>
                      <a:endParaRPr lang="pt-BR" sz="1700" b="0"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tc>
                  <a:txBody>
                    <a:bodyPr/>
                    <a:lstStyle/>
                    <a:p>
                      <a:pPr algn="l" fontAlgn="b"/>
                      <a:r>
                        <a:rPr lang="pt-BR" sz="1700" u="none" strike="noStrike" dirty="0">
                          <a:effectLst/>
                          <a:latin typeface="Bahnschrift" panose="020B0502040204020203" pitchFamily="34" charset="0"/>
                        </a:rPr>
                        <a:t> R$    30,00 </a:t>
                      </a:r>
                      <a:endParaRPr lang="pt-BR" sz="1700" b="0"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extLst>
                  <a:ext uri="{0D108BD9-81ED-4DB2-BD59-A6C34878D82A}">
                    <a16:rowId xmlns:a16="http://schemas.microsoft.com/office/drawing/2014/main" val="685040724"/>
                  </a:ext>
                </a:extLst>
              </a:tr>
              <a:tr h="295556">
                <a:tc>
                  <a:txBody>
                    <a:bodyPr/>
                    <a:lstStyle/>
                    <a:p>
                      <a:pPr algn="l" fontAlgn="b"/>
                      <a:r>
                        <a:rPr lang="pt-BR" sz="1700" u="none" strike="noStrike" dirty="0">
                          <a:effectLst/>
                          <a:latin typeface="Bahnschrift" panose="020B0502040204020203" pitchFamily="34" charset="0"/>
                        </a:rPr>
                        <a:t>Peças impressas para fixação e carcaça</a:t>
                      </a:r>
                      <a:endParaRPr lang="pt-BR" sz="1700" b="0"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tc>
                  <a:txBody>
                    <a:bodyPr/>
                    <a:lstStyle/>
                    <a:p>
                      <a:pPr algn="l" fontAlgn="b"/>
                      <a:r>
                        <a:rPr lang="pt-BR" sz="1700" u="none" strike="noStrike" dirty="0">
                          <a:effectLst/>
                          <a:latin typeface="Bahnschrift" panose="020B0502040204020203" pitchFamily="34" charset="0"/>
                        </a:rPr>
                        <a:t> R$    80,00 </a:t>
                      </a:r>
                      <a:endParaRPr lang="pt-BR" sz="1700" b="0"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extLst>
                  <a:ext uri="{0D108BD9-81ED-4DB2-BD59-A6C34878D82A}">
                    <a16:rowId xmlns:a16="http://schemas.microsoft.com/office/drawing/2014/main" val="535530221"/>
                  </a:ext>
                </a:extLst>
              </a:tr>
              <a:tr h="310334">
                <a:tc>
                  <a:txBody>
                    <a:bodyPr/>
                    <a:lstStyle/>
                    <a:p>
                      <a:pPr algn="l" fontAlgn="b"/>
                      <a:r>
                        <a:rPr lang="pt-BR" sz="1700" u="none" strike="noStrike" dirty="0">
                          <a:effectLst/>
                          <a:latin typeface="Bahnschrift" panose="020B0502040204020203" pitchFamily="34" charset="0"/>
                        </a:rPr>
                        <a:t>Tomada</a:t>
                      </a:r>
                      <a:endParaRPr lang="pt-BR" sz="1700" b="0"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tc>
                  <a:txBody>
                    <a:bodyPr/>
                    <a:lstStyle/>
                    <a:p>
                      <a:pPr algn="l" fontAlgn="b"/>
                      <a:r>
                        <a:rPr lang="pt-BR" sz="1700" u="none" strike="noStrike" dirty="0">
                          <a:effectLst/>
                          <a:latin typeface="Bahnschrift" panose="020B0502040204020203" pitchFamily="34" charset="0"/>
                        </a:rPr>
                        <a:t> R$    15,00 </a:t>
                      </a:r>
                      <a:endParaRPr lang="pt-BR" sz="1700" b="0"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extLst>
                  <a:ext uri="{0D108BD9-81ED-4DB2-BD59-A6C34878D82A}">
                    <a16:rowId xmlns:a16="http://schemas.microsoft.com/office/drawing/2014/main" val="2859861202"/>
                  </a:ext>
                </a:extLst>
              </a:tr>
              <a:tr h="310334">
                <a:tc>
                  <a:txBody>
                    <a:bodyPr/>
                    <a:lstStyle/>
                    <a:p>
                      <a:pPr algn="ctr" fontAlgn="b"/>
                      <a:r>
                        <a:rPr lang="pt-BR" sz="1700" b="1" u="none" strike="noStrike" dirty="0">
                          <a:effectLst/>
                          <a:latin typeface="Bahnschrift" panose="020B0502040204020203" pitchFamily="34" charset="0"/>
                        </a:rPr>
                        <a:t>Total</a:t>
                      </a:r>
                      <a:endParaRPr lang="pt-BR" sz="1700" b="1"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tc>
                  <a:txBody>
                    <a:bodyPr/>
                    <a:lstStyle/>
                    <a:p>
                      <a:pPr algn="ctr" fontAlgn="b"/>
                      <a:r>
                        <a:rPr lang="pt-BR" sz="1700" b="1" u="none" strike="noStrike" dirty="0">
                          <a:effectLst/>
                          <a:latin typeface="Bahnschrift" panose="020B0502040204020203" pitchFamily="34" charset="0"/>
                        </a:rPr>
                        <a:t> R$  231,00 </a:t>
                      </a:r>
                      <a:endParaRPr lang="pt-BR" sz="1700" b="1" i="0" u="none" strike="noStrike" dirty="0">
                        <a:solidFill>
                          <a:srgbClr val="000000"/>
                        </a:solidFill>
                        <a:effectLst/>
                        <a:latin typeface="Bahnschrift" panose="020B0502040204020203" pitchFamily="34" charset="0"/>
                      </a:endParaRPr>
                    </a:p>
                  </a:txBody>
                  <a:tcPr marL="14778" marR="14778" marT="14778" marB="0" anchor="b">
                    <a:solidFill>
                      <a:schemeClr val="accent1">
                        <a:lumMod val="20000"/>
                        <a:lumOff val="80000"/>
                      </a:schemeClr>
                    </a:solidFill>
                  </a:tcPr>
                </a:tc>
                <a:extLst>
                  <a:ext uri="{0D108BD9-81ED-4DB2-BD59-A6C34878D82A}">
                    <a16:rowId xmlns:a16="http://schemas.microsoft.com/office/drawing/2014/main" val="1215083068"/>
                  </a:ext>
                </a:extLst>
              </a:tr>
            </a:tbl>
          </a:graphicData>
        </a:graphic>
      </p:graphicFrame>
    </p:spTree>
    <p:extLst>
      <p:ext uri="{BB962C8B-B14F-4D97-AF65-F5344CB8AC3E}">
        <p14:creationId xmlns:p14="http://schemas.microsoft.com/office/powerpoint/2010/main" val="2687404181"/>
      </p:ext>
    </p:extLst>
  </p:cSld>
  <p:clrMapOvr>
    <a:masterClrMapping/>
  </p:clrMapOvr>
  <p:transition spd="slow">
    <p:push dir="u"/>
  </p:transition>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02C705C51D22EA46A93DBD1077C57859" ma:contentTypeVersion="8" ma:contentTypeDescription="Crie um novo documento." ma:contentTypeScope="" ma:versionID="301b440b982946c2b50b1efeff0a3467">
  <xsd:schema xmlns:xsd="http://www.w3.org/2001/XMLSchema" xmlns:xs="http://www.w3.org/2001/XMLSchema" xmlns:p="http://schemas.microsoft.com/office/2006/metadata/properties" xmlns:ns2="80095c83-e941-4054-a04c-f6101111da17" targetNamespace="http://schemas.microsoft.com/office/2006/metadata/properties" ma:root="true" ma:fieldsID="43f7c2bfad8595e51a2b32fba7205da3" ns2:_="">
    <xsd:import namespace="80095c83-e941-4054-a04c-f6101111da1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095c83-e941-4054-a04c-f6101111d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21A3CE-31E1-4A2B-9825-FF831DEC5097}">
  <ds:schemaRefs>
    <ds:schemaRef ds:uri="80095c83-e941-4054-a04c-f6101111da17"/>
    <ds:schemaRef ds:uri="http://purl.org/dc/terms/"/>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336C958-6C61-4573-A5F6-008E8CFDD6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095c83-e941-4054-a04c-f6101111da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B4D896-CC0B-468D-A695-E1BB83E766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1630</TotalTime>
  <Words>499</Words>
  <Application>Microsoft Office PowerPoint</Application>
  <PresentationFormat>Widescreen</PresentationFormat>
  <Paragraphs>80</Paragraphs>
  <Slides>16</Slides>
  <Notes>0</Notes>
  <HiddenSlides>0</HiddenSlides>
  <MMClips>2</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16</vt:i4>
      </vt:variant>
    </vt:vector>
  </HeadingPairs>
  <TitlesOfParts>
    <vt:vector size="22" baseType="lpstr">
      <vt:lpstr>Arial</vt:lpstr>
      <vt:lpstr>Bahnschrift</vt:lpstr>
      <vt:lpstr>Bahnschrift Light</vt:lpstr>
      <vt:lpstr>Calibri</vt:lpstr>
      <vt:lpstr>Calibri Light</vt:lpstr>
      <vt:lpstr>Tema do Office</vt:lpstr>
      <vt:lpstr>Apresentação do PowerPoint</vt:lpstr>
      <vt:lpstr>lpha</vt:lpstr>
      <vt:lpstr>Integrantes</vt:lpstr>
      <vt:lpstr>Índice</vt:lpstr>
      <vt:lpstr>Plano de melhoria</vt:lpstr>
      <vt:lpstr>Kanban</vt:lpstr>
      <vt:lpstr>Kanban</vt:lpstr>
      <vt:lpstr>Kanban</vt:lpstr>
      <vt:lpstr>Kanban</vt:lpstr>
      <vt:lpstr>Kanban</vt:lpstr>
      <vt:lpstr>Plano de melhoria</vt:lpstr>
      <vt:lpstr>Avaliação das linhas</vt:lpstr>
      <vt:lpstr>Plano de melhoria</vt:lpstr>
      <vt:lpstr>Considerações Finais</vt:lpstr>
      <vt:lpstr>Considerações Finais</vt:lpstr>
      <vt:lpstr>lpha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Alpha</dc:title>
  <dc:creator>meupc</dc:creator>
  <cp:lastModifiedBy>Igor Almeida</cp:lastModifiedBy>
  <cp:revision>62</cp:revision>
  <dcterms:created xsi:type="dcterms:W3CDTF">2023-09-18T19:12:04Z</dcterms:created>
  <dcterms:modified xsi:type="dcterms:W3CDTF">2023-11-27T13:39:58Z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0x01010002C705C51D22EA46A93DBD1077C57859</vt:lpwstr>
  </property>
</Properties>
</file>